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Arial Bold" charset="1" panose="020B0802020202020204"/>
      <p:regular r:id="rId26"/>
    </p:embeddedFont>
    <p:embeddedFont>
      <p:font typeface="Monument Bold" charset="1" panose="00000300000000000000"/>
      <p:regular r:id="rId27"/>
    </p:embeddedFont>
    <p:embeddedFont>
      <p:font typeface="Arial" charset="1" panose="020B0502020202020204"/>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5.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VAEUpc4PnCk.mp4" Type="http://schemas.openxmlformats.org/officeDocument/2006/relationships/video"/><Relationship Id="rId4" Target="../media/VAEUpc4PnCk.mp4" Type="http://schemas.microsoft.com/office/2007/relationships/media"/></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jpeg" Type="http://schemas.openxmlformats.org/officeDocument/2006/relationships/image"/><Relationship Id="rId4"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A group of women looking at a computer  Description automatically generated"/>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340152" y="6573438"/>
            <a:ext cx="7398450" cy="1535850"/>
            <a:chOff x="0" y="0"/>
            <a:chExt cx="9864600" cy="2047800"/>
          </a:xfrm>
        </p:grpSpPr>
        <p:sp>
          <p:nvSpPr>
            <p:cNvPr name="Freeform 4" id="4"/>
            <p:cNvSpPr/>
            <p:nvPr/>
          </p:nvSpPr>
          <p:spPr>
            <a:xfrm flipH="false" flipV="false" rot="0">
              <a:off x="0" y="0"/>
              <a:ext cx="9864600" cy="2047800"/>
            </a:xfrm>
            <a:custGeom>
              <a:avLst/>
              <a:gdLst/>
              <a:ahLst/>
              <a:cxnLst/>
              <a:rect r="r" b="b" t="t" l="l"/>
              <a:pathLst>
                <a:path h="2047800" w="9864600">
                  <a:moveTo>
                    <a:pt x="0" y="0"/>
                  </a:moveTo>
                  <a:lnTo>
                    <a:pt x="9864600" y="0"/>
                  </a:lnTo>
                  <a:lnTo>
                    <a:pt x="9864600" y="2047800"/>
                  </a:lnTo>
                  <a:lnTo>
                    <a:pt x="0" y="2047800"/>
                  </a:lnTo>
                  <a:close/>
                </a:path>
              </a:pathLst>
            </a:custGeom>
            <a:solidFill>
              <a:srgbClr val="000000">
                <a:alpha val="0"/>
              </a:srgbClr>
            </a:solidFill>
          </p:spPr>
        </p:sp>
        <p:sp>
          <p:nvSpPr>
            <p:cNvPr name="TextBox 5" id="5"/>
            <p:cNvSpPr txBox="true"/>
            <p:nvPr/>
          </p:nvSpPr>
          <p:spPr>
            <a:xfrm>
              <a:off x="0" y="-133350"/>
              <a:ext cx="9864600" cy="2181150"/>
            </a:xfrm>
            <a:prstGeom prst="rect">
              <a:avLst/>
            </a:prstGeom>
          </p:spPr>
          <p:txBody>
            <a:bodyPr anchor="t" rtlCol="false" tIns="0" lIns="0" bIns="0" rIns="0"/>
            <a:lstStyle/>
            <a:p>
              <a:pPr algn="l">
                <a:lnSpc>
                  <a:spcPts val="5673"/>
                </a:lnSpc>
              </a:pPr>
              <a:r>
                <a:rPr lang="en-US" b="true" sz="4350">
                  <a:solidFill>
                    <a:srgbClr val="FFFFFF"/>
                  </a:solidFill>
                  <a:latin typeface="Arial Bold"/>
                  <a:ea typeface="Arial Bold"/>
                  <a:cs typeface="Arial Bold"/>
                  <a:sym typeface="Arial Bold"/>
                </a:rPr>
                <a:t>Jazmin Pesca</a:t>
              </a:r>
            </a:p>
            <a:p>
              <a:pPr algn="l">
                <a:lnSpc>
                  <a:spcPts val="5673"/>
                </a:lnSpc>
              </a:pPr>
              <a:r>
                <a:rPr lang="en-US" b="true" sz="4350">
                  <a:solidFill>
                    <a:srgbClr val="FFFFFF"/>
                  </a:solidFill>
                  <a:latin typeface="Arial Bold"/>
                  <a:ea typeface="Arial Bold"/>
                  <a:cs typeface="Arial Bold"/>
                  <a:sym typeface="Arial Bold"/>
                </a:rPr>
                <a:t>Yudi Ruiz</a:t>
              </a:r>
            </a:p>
          </p:txBody>
        </p:sp>
      </p:grpSp>
      <p:sp>
        <p:nvSpPr>
          <p:cNvPr name="Freeform 6" id="6"/>
          <p:cNvSpPr/>
          <p:nvPr/>
        </p:nvSpPr>
        <p:spPr>
          <a:xfrm flipH="false" flipV="false" rot="0">
            <a:off x="1340152" y="5374627"/>
            <a:ext cx="4073564" cy="68578"/>
          </a:xfrm>
          <a:custGeom>
            <a:avLst/>
            <a:gdLst/>
            <a:ahLst/>
            <a:cxnLst/>
            <a:rect r="r" b="b" t="t" l="l"/>
            <a:pathLst>
              <a:path h="68578" w="4073564">
                <a:moveTo>
                  <a:pt x="0" y="0"/>
                </a:moveTo>
                <a:lnTo>
                  <a:pt x="4073564" y="0"/>
                </a:lnTo>
                <a:lnTo>
                  <a:pt x="4073564" y="68579"/>
                </a:lnTo>
                <a:lnTo>
                  <a:pt x="0" y="68579"/>
                </a:lnTo>
                <a:lnTo>
                  <a:pt x="0" y="0"/>
                </a:lnTo>
                <a:close/>
              </a:path>
            </a:pathLst>
          </a:custGeom>
          <a:blipFill>
            <a:blip r:embed="rId3"/>
            <a:stretch>
              <a:fillRect l="0" t="0" r="0" b="0"/>
            </a:stretch>
          </a:blipFill>
        </p:spPr>
      </p:sp>
      <p:grpSp>
        <p:nvGrpSpPr>
          <p:cNvPr name="Group 7" id="7"/>
          <p:cNvGrpSpPr/>
          <p:nvPr/>
        </p:nvGrpSpPr>
        <p:grpSpPr>
          <a:xfrm rot="0">
            <a:off x="510712" y="1904512"/>
            <a:ext cx="11318850" cy="3134700"/>
            <a:chOff x="0" y="0"/>
            <a:chExt cx="15091800" cy="4179600"/>
          </a:xfrm>
        </p:grpSpPr>
        <p:sp>
          <p:nvSpPr>
            <p:cNvPr name="Freeform 8" id="8"/>
            <p:cNvSpPr/>
            <p:nvPr/>
          </p:nvSpPr>
          <p:spPr>
            <a:xfrm flipH="false" flipV="false" rot="0">
              <a:off x="0" y="0"/>
              <a:ext cx="15091800" cy="4179600"/>
            </a:xfrm>
            <a:custGeom>
              <a:avLst/>
              <a:gdLst/>
              <a:ahLst/>
              <a:cxnLst/>
              <a:rect r="r" b="b" t="t" l="l"/>
              <a:pathLst>
                <a:path h="4179600" w="15091800">
                  <a:moveTo>
                    <a:pt x="0" y="0"/>
                  </a:moveTo>
                  <a:lnTo>
                    <a:pt x="15091800" y="0"/>
                  </a:lnTo>
                  <a:lnTo>
                    <a:pt x="15091800" y="4179600"/>
                  </a:lnTo>
                  <a:lnTo>
                    <a:pt x="0" y="4179600"/>
                  </a:lnTo>
                  <a:close/>
                </a:path>
              </a:pathLst>
            </a:custGeom>
            <a:solidFill>
              <a:srgbClr val="000000">
                <a:alpha val="0"/>
              </a:srgbClr>
            </a:solidFill>
          </p:spPr>
        </p:sp>
        <p:sp>
          <p:nvSpPr>
            <p:cNvPr name="TextBox 9" id="9"/>
            <p:cNvSpPr txBox="true"/>
            <p:nvPr/>
          </p:nvSpPr>
          <p:spPr>
            <a:xfrm>
              <a:off x="0" y="-171450"/>
              <a:ext cx="15091800" cy="4351050"/>
            </a:xfrm>
            <a:prstGeom prst="rect">
              <a:avLst/>
            </a:prstGeom>
          </p:spPr>
          <p:txBody>
            <a:bodyPr anchor="t" rtlCol="false" tIns="0" lIns="0" bIns="0" rIns="0"/>
            <a:lstStyle/>
            <a:p>
              <a:pPr algn="ctr">
                <a:lnSpc>
                  <a:spcPts val="6046"/>
                </a:lnSpc>
              </a:pPr>
              <a:r>
                <a:rPr lang="en-US" b="true" sz="4350">
                  <a:solidFill>
                    <a:srgbClr val="FFFFFF"/>
                  </a:solidFill>
                  <a:latin typeface="Arial Bold"/>
                  <a:ea typeface="Arial Bold"/>
                  <a:cs typeface="Arial Bold"/>
                  <a:sym typeface="Arial Bold"/>
                </a:rPr>
                <a:t>Análisis de la Oferta de Programas de Educación para el Trabajo y el Desarrollo Humano (ETDH) en Colombia mediante Técnicas de Aprendizaje No Supervisado</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A screenshot of a computer  Description automatically generated"/>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848213" y="2026125"/>
            <a:ext cx="16307624" cy="5307525"/>
          </a:xfrm>
          <a:custGeom>
            <a:avLst/>
            <a:gdLst/>
            <a:ahLst/>
            <a:cxnLst/>
            <a:rect r="r" b="b" t="t" l="l"/>
            <a:pathLst>
              <a:path h="5307525" w="16307624">
                <a:moveTo>
                  <a:pt x="0" y="0"/>
                </a:moveTo>
                <a:lnTo>
                  <a:pt x="16307623" y="0"/>
                </a:lnTo>
                <a:lnTo>
                  <a:pt x="16307623" y="5307525"/>
                </a:lnTo>
                <a:lnTo>
                  <a:pt x="0" y="5307525"/>
                </a:lnTo>
                <a:lnTo>
                  <a:pt x="0" y="0"/>
                </a:lnTo>
                <a:close/>
              </a:path>
            </a:pathLst>
          </a:custGeom>
          <a:blipFill>
            <a:blip r:embed="rId3"/>
            <a:stretch>
              <a:fillRect l="0" t="-428" r="0" b="-428"/>
            </a:stretch>
          </a:blipFill>
        </p:spPr>
      </p:sp>
      <p:sp>
        <p:nvSpPr>
          <p:cNvPr name="Freeform 4" id="4"/>
          <p:cNvSpPr/>
          <p:nvPr/>
        </p:nvSpPr>
        <p:spPr>
          <a:xfrm flipH="false" flipV="false" rot="0">
            <a:off x="7468563" y="7470457"/>
            <a:ext cx="4289466" cy="1516620"/>
          </a:xfrm>
          <a:custGeom>
            <a:avLst/>
            <a:gdLst/>
            <a:ahLst/>
            <a:cxnLst/>
            <a:rect r="r" b="b" t="t" l="l"/>
            <a:pathLst>
              <a:path h="1516620" w="4289466">
                <a:moveTo>
                  <a:pt x="0" y="0"/>
                </a:moveTo>
                <a:lnTo>
                  <a:pt x="4289466" y="0"/>
                </a:lnTo>
                <a:lnTo>
                  <a:pt x="4289466" y="1516620"/>
                </a:lnTo>
                <a:lnTo>
                  <a:pt x="0" y="1516620"/>
                </a:lnTo>
                <a:lnTo>
                  <a:pt x="0" y="0"/>
                </a:lnTo>
                <a:close/>
              </a:path>
            </a:pathLst>
          </a:custGeom>
          <a:blipFill>
            <a:blip r:embed="rId4"/>
            <a:stretch>
              <a:fillRect l="-660" t="0" r="-66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A screenshot of a computer  Description automatically generated"/>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7472991" y="1699984"/>
            <a:ext cx="10503495" cy="7770889"/>
            <a:chOff x="0" y="0"/>
            <a:chExt cx="17276638" cy="12781921"/>
          </a:xfrm>
        </p:grpSpPr>
        <p:sp>
          <p:nvSpPr>
            <p:cNvPr name="Freeform 4" id="4"/>
            <p:cNvSpPr/>
            <p:nvPr/>
          </p:nvSpPr>
          <p:spPr>
            <a:xfrm flipH="false" flipV="false" rot="0">
              <a:off x="0" y="0"/>
              <a:ext cx="17276638" cy="12781921"/>
            </a:xfrm>
            <a:custGeom>
              <a:avLst/>
              <a:gdLst/>
              <a:ahLst/>
              <a:cxnLst/>
              <a:rect r="r" b="b" t="t" l="l"/>
              <a:pathLst>
                <a:path h="12781921" w="17276638">
                  <a:moveTo>
                    <a:pt x="0" y="0"/>
                  </a:moveTo>
                  <a:lnTo>
                    <a:pt x="17276638" y="0"/>
                  </a:lnTo>
                  <a:lnTo>
                    <a:pt x="17276638" y="12781921"/>
                  </a:lnTo>
                  <a:lnTo>
                    <a:pt x="0" y="12781921"/>
                  </a:lnTo>
                  <a:close/>
                </a:path>
              </a:pathLst>
            </a:custGeom>
            <a:solidFill>
              <a:srgbClr val="000000">
                <a:alpha val="0"/>
              </a:srgbClr>
            </a:solidFill>
            <a:ln cap="sq">
              <a:noFill/>
              <a:prstDash val="solid"/>
              <a:miter/>
            </a:ln>
          </p:spPr>
        </p:sp>
        <p:sp>
          <p:nvSpPr>
            <p:cNvPr name="TextBox 5" id="5"/>
            <p:cNvSpPr txBox="true"/>
            <p:nvPr/>
          </p:nvSpPr>
          <p:spPr>
            <a:xfrm>
              <a:off x="0" y="-104775"/>
              <a:ext cx="17276638" cy="12886696"/>
            </a:xfrm>
            <a:prstGeom prst="rect">
              <a:avLst/>
            </a:prstGeom>
          </p:spPr>
          <p:txBody>
            <a:bodyPr anchor="t" rtlCol="false" tIns="0" lIns="0" bIns="0" rIns="0"/>
            <a:lstStyle/>
            <a:p>
              <a:pPr algn="l">
                <a:lnSpc>
                  <a:spcPts val="3752"/>
                </a:lnSpc>
              </a:pPr>
              <a:r>
                <a:rPr lang="en-US" b="true" sz="2700" strike="noStrike" u="none">
                  <a:solidFill>
                    <a:srgbClr val="000000"/>
                  </a:solidFill>
                  <a:latin typeface="Arial Bold"/>
                  <a:ea typeface="Arial Bold"/>
                  <a:cs typeface="Arial Bold"/>
                  <a:sym typeface="Arial Bold"/>
                </a:rPr>
                <a:t>Este análisis cumple varios propósitos</a:t>
              </a:r>
              <a:r>
                <a:rPr lang="en-US" sz="2700" strike="noStrike" u="none">
                  <a:solidFill>
                    <a:srgbClr val="000000"/>
                  </a:solidFill>
                  <a:latin typeface="Arial"/>
                  <a:ea typeface="Arial"/>
                  <a:cs typeface="Arial"/>
                  <a:sym typeface="Arial"/>
                </a:rPr>
                <a:t>: </a:t>
              </a:r>
            </a:p>
            <a:p>
              <a:pPr algn="l" marL="582930" indent="-291465" lvl="1">
                <a:lnSpc>
                  <a:spcPts val="3752"/>
                </a:lnSpc>
                <a:buFont typeface="Arial"/>
                <a:buChar char="•"/>
              </a:pPr>
              <a:r>
                <a:rPr lang="en-US" sz="2700" strike="noStrike" u="none">
                  <a:solidFill>
                    <a:srgbClr val="000000"/>
                  </a:solidFill>
                  <a:latin typeface="Arial"/>
                  <a:ea typeface="Arial"/>
                  <a:cs typeface="Arial"/>
                  <a:sym typeface="Arial"/>
                </a:rPr>
                <a:t>comprender la estructura de los datos, examin</a:t>
              </a:r>
              <a:r>
                <a:rPr lang="en-US" sz="2700" strike="noStrike" u="none">
                  <a:solidFill>
                    <a:srgbClr val="000000"/>
                  </a:solidFill>
                  <a:latin typeface="Arial"/>
                  <a:ea typeface="Arial"/>
                  <a:cs typeface="Arial"/>
                  <a:sym typeface="Arial"/>
                </a:rPr>
                <a:t>ando su tamaño, el tipo de variables (como numéricas y categóricas) y sus características generales.</a:t>
              </a:r>
            </a:p>
            <a:p>
              <a:pPr algn="l" marL="582930" indent="-291465" lvl="1">
                <a:lnSpc>
                  <a:spcPts val="3752"/>
                </a:lnSpc>
                <a:buFont typeface="Arial"/>
                <a:buChar char="•"/>
              </a:pPr>
              <a:r>
                <a:rPr lang="en-US" sz="2700" strike="noStrike" u="none">
                  <a:solidFill>
                    <a:srgbClr val="000000"/>
                  </a:solidFill>
                  <a:latin typeface="Arial"/>
                  <a:ea typeface="Arial"/>
                  <a:cs typeface="Arial"/>
                  <a:sym typeface="Arial"/>
                </a:rPr>
                <a:t>I</a:t>
              </a:r>
              <a:r>
                <a:rPr lang="en-US" sz="2700" strike="noStrike" u="none">
                  <a:solidFill>
                    <a:srgbClr val="000000"/>
                  </a:solidFill>
                  <a:latin typeface="Arial"/>
                  <a:ea typeface="Arial"/>
                  <a:cs typeface="Arial"/>
                  <a:sym typeface="Arial"/>
                </a:rPr>
                <a:t>dentificar patrones y relaciones, explorando correlaciones, tendencias o comportamientos específicos; detectar valores atípicos o errores, como registros inconsistentes o fallos en la</a:t>
              </a:r>
              <a:r>
                <a:rPr lang="en-US" sz="2700" strike="noStrike" u="none">
                  <a:solidFill>
                    <a:srgbClr val="000000"/>
                  </a:solidFill>
                  <a:latin typeface="Arial"/>
                  <a:ea typeface="Arial"/>
                  <a:cs typeface="Arial"/>
                  <a:sym typeface="Arial"/>
                </a:rPr>
                <a:t> captura de información que puedan influir en los resultados</a:t>
              </a:r>
            </a:p>
            <a:p>
              <a:pPr algn="l" marL="582930" indent="-291465" lvl="1">
                <a:lnSpc>
                  <a:spcPts val="3752"/>
                </a:lnSpc>
                <a:buFont typeface="Arial"/>
                <a:buChar char="•"/>
              </a:pPr>
              <a:r>
                <a:rPr lang="en-US" sz="2700" strike="noStrike" u="none">
                  <a:solidFill>
                    <a:srgbClr val="000000"/>
                  </a:solidFill>
                  <a:latin typeface="Arial"/>
                  <a:ea typeface="Arial"/>
                  <a:cs typeface="Arial"/>
                  <a:sym typeface="Arial"/>
                </a:rPr>
                <a:t>Evaluar la distribución de las variables, analizando si los datos presentan sesgos, valores extremos o se ajustan a una distribución normal.</a:t>
              </a:r>
            </a:p>
            <a:p>
              <a:pPr algn="l" marL="582930" indent="-291465" lvl="1">
                <a:lnSpc>
                  <a:spcPts val="3752"/>
                </a:lnSpc>
                <a:buFont typeface="Arial"/>
                <a:buChar char="•"/>
              </a:pPr>
              <a:r>
                <a:rPr lang="en-US" sz="2700" strike="noStrike" u="none">
                  <a:solidFill>
                    <a:srgbClr val="000000"/>
                  </a:solidFill>
                  <a:latin typeface="Arial"/>
                  <a:ea typeface="Arial"/>
                  <a:cs typeface="Arial"/>
                  <a:sym typeface="Arial"/>
                </a:rPr>
                <a:t>Finalmente, preparar la información para su limpieza, permitiendo reconocer valores nulos, duplicados o inconsistencias, a fin de obtener un conjunto de datos más organizado y funcional.</a:t>
              </a:r>
            </a:p>
            <a:p>
              <a:pPr algn="l" marL="0" indent="0" lvl="0">
                <a:lnSpc>
                  <a:spcPts val="4725"/>
                </a:lnSpc>
                <a:spcBef>
                  <a:spcPct val="0"/>
                </a:spcBef>
              </a:pPr>
            </a:p>
          </p:txBody>
        </p:sp>
      </p:grpSp>
      <p:grpSp>
        <p:nvGrpSpPr>
          <p:cNvPr name="Group 6" id="6"/>
          <p:cNvGrpSpPr/>
          <p:nvPr/>
        </p:nvGrpSpPr>
        <p:grpSpPr>
          <a:xfrm rot="0">
            <a:off x="1485900" y="1028700"/>
            <a:ext cx="5987091" cy="1473073"/>
            <a:chOff x="0" y="0"/>
            <a:chExt cx="7982788" cy="1964097"/>
          </a:xfrm>
        </p:grpSpPr>
        <p:sp>
          <p:nvSpPr>
            <p:cNvPr name="Freeform 7" id="7"/>
            <p:cNvSpPr/>
            <p:nvPr/>
          </p:nvSpPr>
          <p:spPr>
            <a:xfrm flipH="false" flipV="false" rot="0">
              <a:off x="0" y="0"/>
              <a:ext cx="7982788" cy="1964097"/>
            </a:xfrm>
            <a:custGeom>
              <a:avLst/>
              <a:gdLst/>
              <a:ahLst/>
              <a:cxnLst/>
              <a:rect r="r" b="b" t="t" l="l"/>
              <a:pathLst>
                <a:path h="1964097" w="7982788">
                  <a:moveTo>
                    <a:pt x="0" y="0"/>
                  </a:moveTo>
                  <a:lnTo>
                    <a:pt x="7982788" y="0"/>
                  </a:lnTo>
                  <a:lnTo>
                    <a:pt x="7982788" y="1964097"/>
                  </a:lnTo>
                  <a:lnTo>
                    <a:pt x="0" y="1964097"/>
                  </a:lnTo>
                  <a:close/>
                </a:path>
              </a:pathLst>
            </a:custGeom>
            <a:solidFill>
              <a:srgbClr val="000000">
                <a:alpha val="0"/>
              </a:srgbClr>
            </a:solidFill>
            <a:ln cap="sq">
              <a:noFill/>
              <a:prstDash val="solid"/>
              <a:miter/>
            </a:ln>
          </p:spPr>
        </p:sp>
        <p:sp>
          <p:nvSpPr>
            <p:cNvPr name="TextBox 8" id="8"/>
            <p:cNvSpPr txBox="true"/>
            <p:nvPr/>
          </p:nvSpPr>
          <p:spPr>
            <a:xfrm>
              <a:off x="0" y="-95250"/>
              <a:ext cx="7982788" cy="2059347"/>
            </a:xfrm>
            <a:prstGeom prst="rect">
              <a:avLst/>
            </a:prstGeom>
          </p:spPr>
          <p:txBody>
            <a:bodyPr anchor="ctr" rtlCol="false" tIns="0" lIns="0" bIns="0" rIns="0"/>
            <a:lstStyle/>
            <a:p>
              <a:pPr algn="l" marL="0" indent="0" lvl="0">
                <a:lnSpc>
                  <a:spcPts val="5519"/>
                </a:lnSpc>
                <a:spcBef>
                  <a:spcPct val="0"/>
                </a:spcBef>
              </a:pPr>
              <a:r>
                <a:rPr lang="en-US" b="true" sz="4599">
                  <a:solidFill>
                    <a:srgbClr val="A08EF1"/>
                  </a:solidFill>
                  <a:latin typeface="Arial Bold"/>
                  <a:ea typeface="Arial Bold"/>
                  <a:cs typeface="Arial Bold"/>
                  <a:sym typeface="Arial Bold"/>
                </a:rPr>
                <a:t>Análisis de los datos</a:t>
              </a:r>
            </a:p>
          </p:txBody>
        </p:sp>
      </p:grpSp>
      <p:sp>
        <p:nvSpPr>
          <p:cNvPr name="Freeform 9" id="9"/>
          <p:cNvSpPr/>
          <p:nvPr/>
        </p:nvSpPr>
        <p:spPr>
          <a:xfrm flipH="false" flipV="false" rot="0">
            <a:off x="1250441" y="2271404"/>
            <a:ext cx="5776650" cy="5776650"/>
          </a:xfrm>
          <a:custGeom>
            <a:avLst/>
            <a:gdLst/>
            <a:ahLst/>
            <a:cxnLst/>
            <a:rect r="r" b="b" t="t" l="l"/>
            <a:pathLst>
              <a:path h="5776650" w="5776650">
                <a:moveTo>
                  <a:pt x="0" y="0"/>
                </a:moveTo>
                <a:lnTo>
                  <a:pt x="5776650" y="0"/>
                </a:lnTo>
                <a:lnTo>
                  <a:pt x="5776650" y="5776650"/>
                </a:lnTo>
                <a:lnTo>
                  <a:pt x="0" y="5776650"/>
                </a:lnTo>
                <a:lnTo>
                  <a:pt x="0" y="0"/>
                </a:lnTo>
                <a:close/>
              </a:path>
            </a:pathLst>
          </a:custGeom>
          <a:blipFill>
            <a:blip r:embed="rId3"/>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A screenshot of a computer  Description automatically generated"/>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758065" y="2501773"/>
            <a:ext cx="16254702" cy="3405357"/>
            <a:chOff x="0" y="0"/>
            <a:chExt cx="23105054" cy="4840504"/>
          </a:xfrm>
        </p:grpSpPr>
        <p:sp>
          <p:nvSpPr>
            <p:cNvPr name="Freeform 4" id="4"/>
            <p:cNvSpPr/>
            <p:nvPr/>
          </p:nvSpPr>
          <p:spPr>
            <a:xfrm flipH="false" flipV="false" rot="0">
              <a:off x="0" y="0"/>
              <a:ext cx="23105055" cy="4840504"/>
            </a:xfrm>
            <a:custGeom>
              <a:avLst/>
              <a:gdLst/>
              <a:ahLst/>
              <a:cxnLst/>
              <a:rect r="r" b="b" t="t" l="l"/>
              <a:pathLst>
                <a:path h="4840504" w="23105055">
                  <a:moveTo>
                    <a:pt x="0" y="0"/>
                  </a:moveTo>
                  <a:lnTo>
                    <a:pt x="23105055" y="0"/>
                  </a:lnTo>
                  <a:lnTo>
                    <a:pt x="23105055" y="4840504"/>
                  </a:lnTo>
                  <a:lnTo>
                    <a:pt x="0" y="4840504"/>
                  </a:lnTo>
                  <a:close/>
                </a:path>
              </a:pathLst>
            </a:custGeom>
            <a:solidFill>
              <a:srgbClr val="000000">
                <a:alpha val="0"/>
              </a:srgbClr>
            </a:solidFill>
            <a:ln cap="sq">
              <a:noFill/>
              <a:prstDash val="solid"/>
              <a:miter/>
            </a:ln>
          </p:spPr>
        </p:sp>
        <p:sp>
          <p:nvSpPr>
            <p:cNvPr name="TextBox 5" id="5"/>
            <p:cNvSpPr txBox="true"/>
            <p:nvPr/>
          </p:nvSpPr>
          <p:spPr>
            <a:xfrm>
              <a:off x="0" y="-133350"/>
              <a:ext cx="23105054" cy="4973854"/>
            </a:xfrm>
            <a:prstGeom prst="rect">
              <a:avLst/>
            </a:prstGeom>
          </p:spPr>
          <p:txBody>
            <a:bodyPr anchor="t" rtlCol="false" tIns="0" lIns="0" bIns="0" rIns="0"/>
            <a:lstStyle/>
            <a:p>
              <a:pPr algn="l" marL="0" indent="0" lvl="0">
                <a:lnSpc>
                  <a:spcPts val="4725"/>
                </a:lnSpc>
                <a:spcBef>
                  <a:spcPct val="0"/>
                </a:spcBef>
              </a:pPr>
              <a:r>
                <a:rPr lang="en-US" sz="3399">
                  <a:solidFill>
                    <a:srgbClr val="000000"/>
                  </a:solidFill>
                  <a:latin typeface="Arial"/>
                  <a:ea typeface="Arial"/>
                  <a:cs typeface="Arial"/>
                  <a:sym typeface="Arial"/>
                </a:rPr>
                <a:t>Se utilizó la función dropna de Pandas para eliminar columnas con más del 20% de valores nulos, asegurando la calidad de los datos. El resultado se almacenó en df_trabajo_y_desarrollo. Se eliminaron variables como Tipo de certificación, Localidad, Certificado de calidad, entre otras. Esta limpieza fue clave para el análisis.</a:t>
              </a:r>
            </a:p>
          </p:txBody>
        </p:sp>
      </p:grpSp>
      <p:grpSp>
        <p:nvGrpSpPr>
          <p:cNvPr name="Group 6" id="6"/>
          <p:cNvGrpSpPr/>
          <p:nvPr/>
        </p:nvGrpSpPr>
        <p:grpSpPr>
          <a:xfrm rot="0">
            <a:off x="1485900" y="1028700"/>
            <a:ext cx="15773400" cy="1473073"/>
            <a:chOff x="0" y="0"/>
            <a:chExt cx="21031200" cy="1964097"/>
          </a:xfrm>
        </p:grpSpPr>
        <p:sp>
          <p:nvSpPr>
            <p:cNvPr name="Freeform 7" id="7"/>
            <p:cNvSpPr/>
            <p:nvPr/>
          </p:nvSpPr>
          <p:spPr>
            <a:xfrm flipH="false" flipV="false" rot="0">
              <a:off x="0" y="0"/>
              <a:ext cx="21031200" cy="1964097"/>
            </a:xfrm>
            <a:custGeom>
              <a:avLst/>
              <a:gdLst/>
              <a:ahLst/>
              <a:cxnLst/>
              <a:rect r="r" b="b" t="t" l="l"/>
              <a:pathLst>
                <a:path h="1964097" w="21031200">
                  <a:moveTo>
                    <a:pt x="0" y="0"/>
                  </a:moveTo>
                  <a:lnTo>
                    <a:pt x="21031200" y="0"/>
                  </a:lnTo>
                  <a:lnTo>
                    <a:pt x="21031200" y="1964097"/>
                  </a:lnTo>
                  <a:lnTo>
                    <a:pt x="0" y="1964097"/>
                  </a:lnTo>
                  <a:close/>
                </a:path>
              </a:pathLst>
            </a:custGeom>
            <a:solidFill>
              <a:srgbClr val="000000">
                <a:alpha val="0"/>
              </a:srgbClr>
            </a:solidFill>
            <a:ln cap="sq">
              <a:noFill/>
              <a:prstDash val="solid"/>
              <a:miter/>
            </a:ln>
          </p:spPr>
        </p:sp>
        <p:sp>
          <p:nvSpPr>
            <p:cNvPr name="TextBox 8" id="8"/>
            <p:cNvSpPr txBox="true"/>
            <p:nvPr/>
          </p:nvSpPr>
          <p:spPr>
            <a:xfrm>
              <a:off x="0" y="-95250"/>
              <a:ext cx="21031200" cy="2059347"/>
            </a:xfrm>
            <a:prstGeom prst="rect">
              <a:avLst/>
            </a:prstGeom>
          </p:spPr>
          <p:txBody>
            <a:bodyPr anchor="ctr" rtlCol="false" tIns="0" lIns="0" bIns="0" rIns="0"/>
            <a:lstStyle/>
            <a:p>
              <a:pPr algn="l" marL="0" indent="0" lvl="0">
                <a:lnSpc>
                  <a:spcPts val="5519"/>
                </a:lnSpc>
                <a:spcBef>
                  <a:spcPct val="0"/>
                </a:spcBef>
              </a:pPr>
              <a:r>
                <a:rPr lang="en-US" b="true" sz="4599">
                  <a:solidFill>
                    <a:srgbClr val="A08EF1"/>
                  </a:solidFill>
                  <a:latin typeface="Arial Bold"/>
                  <a:ea typeface="Arial Bold"/>
                  <a:cs typeface="Arial Bold"/>
                  <a:sym typeface="Arial Bold"/>
                </a:rPr>
                <a:t>Limpieza de datos</a:t>
              </a:r>
            </a:p>
          </p:txBody>
        </p:sp>
      </p:grpSp>
      <p:sp>
        <p:nvSpPr>
          <p:cNvPr name="Freeform 9" id="9"/>
          <p:cNvSpPr/>
          <p:nvPr/>
        </p:nvSpPr>
        <p:spPr>
          <a:xfrm flipH="false" flipV="false" rot="0">
            <a:off x="4411576" y="5062918"/>
            <a:ext cx="10383054" cy="3989278"/>
          </a:xfrm>
          <a:custGeom>
            <a:avLst/>
            <a:gdLst/>
            <a:ahLst/>
            <a:cxnLst/>
            <a:rect r="r" b="b" t="t" l="l"/>
            <a:pathLst>
              <a:path h="3989278" w="10383054">
                <a:moveTo>
                  <a:pt x="0" y="0"/>
                </a:moveTo>
                <a:lnTo>
                  <a:pt x="10383053" y="0"/>
                </a:lnTo>
                <a:lnTo>
                  <a:pt x="10383053" y="3989278"/>
                </a:lnTo>
                <a:lnTo>
                  <a:pt x="0" y="3989278"/>
                </a:lnTo>
                <a:lnTo>
                  <a:pt x="0" y="0"/>
                </a:lnTo>
                <a:close/>
              </a:path>
            </a:pathLst>
          </a:custGeom>
          <a:blipFill>
            <a:blip r:embed="rId3"/>
            <a:stretch>
              <a:fillRect l="0" t="-9049" r="0" b="-9049"/>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A screenshot of a computer  Description automatically generated"/>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6473732" y="2501773"/>
            <a:ext cx="11516001" cy="4844528"/>
            <a:chOff x="0" y="0"/>
            <a:chExt cx="22824164" cy="9601623"/>
          </a:xfrm>
        </p:grpSpPr>
        <p:sp>
          <p:nvSpPr>
            <p:cNvPr name="Freeform 4" id="4"/>
            <p:cNvSpPr/>
            <p:nvPr/>
          </p:nvSpPr>
          <p:spPr>
            <a:xfrm flipH="false" flipV="false" rot="0">
              <a:off x="0" y="0"/>
              <a:ext cx="22824163" cy="9601623"/>
            </a:xfrm>
            <a:custGeom>
              <a:avLst/>
              <a:gdLst/>
              <a:ahLst/>
              <a:cxnLst/>
              <a:rect r="r" b="b" t="t" l="l"/>
              <a:pathLst>
                <a:path h="9601623" w="22824163">
                  <a:moveTo>
                    <a:pt x="0" y="0"/>
                  </a:moveTo>
                  <a:lnTo>
                    <a:pt x="22824163" y="0"/>
                  </a:lnTo>
                  <a:lnTo>
                    <a:pt x="22824163" y="9601623"/>
                  </a:lnTo>
                  <a:lnTo>
                    <a:pt x="0" y="9601623"/>
                  </a:lnTo>
                  <a:close/>
                </a:path>
              </a:pathLst>
            </a:custGeom>
            <a:solidFill>
              <a:srgbClr val="000000">
                <a:alpha val="0"/>
              </a:srgbClr>
            </a:solidFill>
            <a:ln cap="sq">
              <a:noFill/>
              <a:prstDash val="solid"/>
              <a:miter/>
            </a:ln>
          </p:spPr>
        </p:sp>
        <p:sp>
          <p:nvSpPr>
            <p:cNvPr name="TextBox 5" id="5"/>
            <p:cNvSpPr txBox="true"/>
            <p:nvPr/>
          </p:nvSpPr>
          <p:spPr>
            <a:xfrm>
              <a:off x="0" y="-123825"/>
              <a:ext cx="22824164" cy="9725448"/>
            </a:xfrm>
            <a:prstGeom prst="rect">
              <a:avLst/>
            </a:prstGeom>
          </p:spPr>
          <p:txBody>
            <a:bodyPr anchor="t" rtlCol="false" tIns="0" lIns="0" bIns="0" rIns="0"/>
            <a:lstStyle/>
            <a:p>
              <a:pPr algn="l" marL="0" indent="0" lvl="0">
                <a:lnSpc>
                  <a:spcPts val="4308"/>
                </a:lnSpc>
                <a:spcBef>
                  <a:spcPct val="0"/>
                </a:spcBef>
              </a:pPr>
            </a:p>
            <a:p>
              <a:pPr algn="l" marL="0" indent="0" lvl="0">
                <a:lnSpc>
                  <a:spcPts val="4725"/>
                </a:lnSpc>
                <a:spcBef>
                  <a:spcPct val="0"/>
                </a:spcBef>
              </a:pPr>
            </a:p>
            <a:p>
              <a:pPr algn="l" marL="0" indent="0" lvl="0">
                <a:lnSpc>
                  <a:spcPts val="4725"/>
                </a:lnSpc>
                <a:spcBef>
                  <a:spcPct val="0"/>
                </a:spcBef>
              </a:pPr>
              <a:r>
                <a:rPr lang="en-US" sz="3399" strike="noStrike" u="none">
                  <a:solidFill>
                    <a:srgbClr val="000000"/>
                  </a:solidFill>
                  <a:latin typeface="Arial"/>
                  <a:ea typeface="Arial"/>
                  <a:cs typeface="Arial"/>
                  <a:sym typeface="Arial"/>
                </a:rPr>
                <a:t>Se utilizó HyperTransformer de la librería rdt para convertir variables categóricas y numéricas en formatos estandarizados. </a:t>
              </a:r>
            </a:p>
            <a:p>
              <a:pPr algn="l" marL="0" indent="0" lvl="0">
                <a:lnSpc>
                  <a:spcPts val="4725"/>
                </a:lnSpc>
                <a:spcBef>
                  <a:spcPct val="0"/>
                </a:spcBef>
              </a:pPr>
              <a:r>
                <a:rPr lang="en-US" sz="3399" strike="noStrike" u="none">
                  <a:solidFill>
                    <a:srgbClr val="000000"/>
                  </a:solidFill>
                  <a:latin typeface="Arial"/>
                  <a:ea typeface="Arial"/>
                  <a:cs typeface="Arial"/>
                  <a:sym typeface="Arial"/>
                </a:rPr>
                <a:t>Esto optimiza el rendimiento del modelo, mejora la precisión, facilita el análisis y permite un manejo eficiente de las variables categóricas sin pérdida de información.</a:t>
              </a:r>
            </a:p>
          </p:txBody>
        </p:sp>
      </p:grpSp>
      <p:grpSp>
        <p:nvGrpSpPr>
          <p:cNvPr name="Group 6" id="6"/>
          <p:cNvGrpSpPr/>
          <p:nvPr/>
        </p:nvGrpSpPr>
        <p:grpSpPr>
          <a:xfrm rot="0">
            <a:off x="1485900" y="1028700"/>
            <a:ext cx="15773400" cy="1473073"/>
            <a:chOff x="0" y="0"/>
            <a:chExt cx="21031200" cy="1964097"/>
          </a:xfrm>
        </p:grpSpPr>
        <p:sp>
          <p:nvSpPr>
            <p:cNvPr name="Freeform 7" id="7"/>
            <p:cNvSpPr/>
            <p:nvPr/>
          </p:nvSpPr>
          <p:spPr>
            <a:xfrm flipH="false" flipV="false" rot="0">
              <a:off x="0" y="0"/>
              <a:ext cx="21031200" cy="1964097"/>
            </a:xfrm>
            <a:custGeom>
              <a:avLst/>
              <a:gdLst/>
              <a:ahLst/>
              <a:cxnLst/>
              <a:rect r="r" b="b" t="t" l="l"/>
              <a:pathLst>
                <a:path h="1964097" w="21031200">
                  <a:moveTo>
                    <a:pt x="0" y="0"/>
                  </a:moveTo>
                  <a:lnTo>
                    <a:pt x="21031200" y="0"/>
                  </a:lnTo>
                  <a:lnTo>
                    <a:pt x="21031200" y="1964097"/>
                  </a:lnTo>
                  <a:lnTo>
                    <a:pt x="0" y="1964097"/>
                  </a:lnTo>
                  <a:close/>
                </a:path>
              </a:pathLst>
            </a:custGeom>
            <a:solidFill>
              <a:srgbClr val="000000">
                <a:alpha val="0"/>
              </a:srgbClr>
            </a:solidFill>
            <a:ln cap="sq">
              <a:noFill/>
              <a:prstDash val="solid"/>
              <a:miter/>
            </a:ln>
          </p:spPr>
        </p:sp>
        <p:sp>
          <p:nvSpPr>
            <p:cNvPr name="TextBox 8" id="8"/>
            <p:cNvSpPr txBox="true"/>
            <p:nvPr/>
          </p:nvSpPr>
          <p:spPr>
            <a:xfrm>
              <a:off x="0" y="-95250"/>
              <a:ext cx="21031200" cy="2059347"/>
            </a:xfrm>
            <a:prstGeom prst="rect">
              <a:avLst/>
            </a:prstGeom>
          </p:spPr>
          <p:txBody>
            <a:bodyPr anchor="ctr" rtlCol="false" tIns="0" lIns="0" bIns="0" rIns="0"/>
            <a:lstStyle/>
            <a:p>
              <a:pPr algn="l" marL="0" indent="0" lvl="0">
                <a:lnSpc>
                  <a:spcPts val="5519"/>
                </a:lnSpc>
                <a:spcBef>
                  <a:spcPct val="0"/>
                </a:spcBef>
              </a:pPr>
              <a:r>
                <a:rPr lang="en-US" b="true" sz="4599">
                  <a:solidFill>
                    <a:srgbClr val="A08EF1"/>
                  </a:solidFill>
                  <a:latin typeface="Arial Bold"/>
                  <a:ea typeface="Arial Bold"/>
                  <a:cs typeface="Arial Bold"/>
                  <a:sym typeface="Arial Bold"/>
                </a:rPr>
                <a:t>Codificación de variables</a:t>
              </a:r>
            </a:p>
          </p:txBody>
        </p:sp>
      </p:grpSp>
      <p:sp>
        <p:nvSpPr>
          <p:cNvPr name="Freeform 9" id="9"/>
          <p:cNvSpPr/>
          <p:nvPr/>
        </p:nvSpPr>
        <p:spPr>
          <a:xfrm flipH="false" flipV="false" rot="0">
            <a:off x="963475" y="2531707"/>
            <a:ext cx="5223585" cy="5223585"/>
          </a:xfrm>
          <a:custGeom>
            <a:avLst/>
            <a:gdLst/>
            <a:ahLst/>
            <a:cxnLst/>
            <a:rect r="r" b="b" t="t" l="l"/>
            <a:pathLst>
              <a:path h="5223585" w="5223585">
                <a:moveTo>
                  <a:pt x="0" y="0"/>
                </a:moveTo>
                <a:lnTo>
                  <a:pt x="5223585" y="0"/>
                </a:lnTo>
                <a:lnTo>
                  <a:pt x="5223585" y="5223586"/>
                </a:lnTo>
                <a:lnTo>
                  <a:pt x="0" y="5223586"/>
                </a:lnTo>
                <a:lnTo>
                  <a:pt x="0" y="0"/>
                </a:lnTo>
                <a:close/>
              </a:path>
            </a:pathLst>
          </a:custGeom>
          <a:blipFill>
            <a:blip r:embed="rId3"/>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A screenshot of a computer  Description automatically generated"/>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05317" y="2000836"/>
            <a:ext cx="9141750" cy="969750"/>
            <a:chOff x="0" y="0"/>
            <a:chExt cx="12189000" cy="1293000"/>
          </a:xfrm>
        </p:grpSpPr>
        <p:sp>
          <p:nvSpPr>
            <p:cNvPr name="Freeform 4" id="4"/>
            <p:cNvSpPr/>
            <p:nvPr/>
          </p:nvSpPr>
          <p:spPr>
            <a:xfrm flipH="false" flipV="false" rot="0">
              <a:off x="0" y="0"/>
              <a:ext cx="12189000" cy="1293000"/>
            </a:xfrm>
            <a:custGeom>
              <a:avLst/>
              <a:gdLst/>
              <a:ahLst/>
              <a:cxnLst/>
              <a:rect r="r" b="b" t="t" l="l"/>
              <a:pathLst>
                <a:path h="1293000" w="12189000">
                  <a:moveTo>
                    <a:pt x="0" y="0"/>
                  </a:moveTo>
                  <a:lnTo>
                    <a:pt x="12189000" y="0"/>
                  </a:lnTo>
                  <a:lnTo>
                    <a:pt x="12189000" y="1293000"/>
                  </a:lnTo>
                  <a:lnTo>
                    <a:pt x="0" y="1293000"/>
                  </a:lnTo>
                  <a:close/>
                </a:path>
              </a:pathLst>
            </a:custGeom>
            <a:solidFill>
              <a:srgbClr val="000000">
                <a:alpha val="0"/>
              </a:srgbClr>
            </a:solidFill>
          </p:spPr>
        </p:sp>
        <p:sp>
          <p:nvSpPr>
            <p:cNvPr name="TextBox 5" id="5"/>
            <p:cNvSpPr txBox="true"/>
            <p:nvPr/>
          </p:nvSpPr>
          <p:spPr>
            <a:xfrm>
              <a:off x="0" y="-57150"/>
              <a:ext cx="12189000" cy="1350150"/>
            </a:xfrm>
            <a:prstGeom prst="rect">
              <a:avLst/>
            </a:prstGeom>
          </p:spPr>
          <p:txBody>
            <a:bodyPr anchor="t" rtlCol="false" tIns="0" lIns="0" bIns="0" rIns="0"/>
            <a:lstStyle/>
            <a:p>
              <a:pPr algn="l">
                <a:lnSpc>
                  <a:spcPts val="3240"/>
                </a:lnSpc>
              </a:pPr>
              <a:r>
                <a:rPr lang="en-US" b="true" sz="2700">
                  <a:solidFill>
                    <a:srgbClr val="A08EF1"/>
                  </a:solidFill>
                  <a:latin typeface="Arial Bold"/>
                  <a:ea typeface="Arial Bold"/>
                  <a:cs typeface="Arial Bold"/>
                  <a:sym typeface="Arial Bold"/>
                </a:rPr>
                <a:t>Modelado de los datos </a:t>
              </a:r>
            </a:p>
            <a:p>
              <a:pPr algn="l">
                <a:lnSpc>
                  <a:spcPts val="2520"/>
                </a:lnSpc>
              </a:pPr>
            </a:p>
          </p:txBody>
        </p:sp>
      </p:grpSp>
      <p:sp>
        <p:nvSpPr>
          <p:cNvPr name="Freeform 6" id="6"/>
          <p:cNvSpPr/>
          <p:nvPr/>
        </p:nvSpPr>
        <p:spPr>
          <a:xfrm flipH="false" flipV="false" rot="0">
            <a:off x="0" y="3154624"/>
            <a:ext cx="6284288" cy="3531562"/>
          </a:xfrm>
          <a:custGeom>
            <a:avLst/>
            <a:gdLst/>
            <a:ahLst/>
            <a:cxnLst/>
            <a:rect r="r" b="b" t="t" l="l"/>
            <a:pathLst>
              <a:path h="3531562" w="6284288">
                <a:moveTo>
                  <a:pt x="0" y="0"/>
                </a:moveTo>
                <a:lnTo>
                  <a:pt x="6284288" y="0"/>
                </a:lnTo>
                <a:lnTo>
                  <a:pt x="6284288" y="3531562"/>
                </a:lnTo>
                <a:lnTo>
                  <a:pt x="0" y="3531562"/>
                </a:lnTo>
                <a:lnTo>
                  <a:pt x="0" y="0"/>
                </a:lnTo>
                <a:close/>
              </a:path>
            </a:pathLst>
          </a:custGeom>
          <a:blipFill>
            <a:blip r:embed="rId3"/>
            <a:stretch>
              <a:fillRect l="-106" t="0" r="-106" b="0"/>
            </a:stretch>
          </a:blipFill>
        </p:spPr>
      </p:sp>
      <p:grpSp>
        <p:nvGrpSpPr>
          <p:cNvPr name="Group 7" id="7"/>
          <p:cNvGrpSpPr/>
          <p:nvPr/>
        </p:nvGrpSpPr>
        <p:grpSpPr>
          <a:xfrm rot="0">
            <a:off x="6284288" y="737343"/>
            <a:ext cx="12003712" cy="9258300"/>
            <a:chOff x="0" y="0"/>
            <a:chExt cx="16004950" cy="12344400"/>
          </a:xfrm>
        </p:grpSpPr>
        <p:sp>
          <p:nvSpPr>
            <p:cNvPr name="Freeform 8" id="8"/>
            <p:cNvSpPr/>
            <p:nvPr/>
          </p:nvSpPr>
          <p:spPr>
            <a:xfrm flipH="false" flipV="false" rot="0">
              <a:off x="0" y="0"/>
              <a:ext cx="16004950" cy="12344399"/>
            </a:xfrm>
            <a:custGeom>
              <a:avLst/>
              <a:gdLst/>
              <a:ahLst/>
              <a:cxnLst/>
              <a:rect r="r" b="b" t="t" l="l"/>
              <a:pathLst>
                <a:path h="12344399" w="16004950">
                  <a:moveTo>
                    <a:pt x="0" y="0"/>
                  </a:moveTo>
                  <a:lnTo>
                    <a:pt x="16004950" y="0"/>
                  </a:lnTo>
                  <a:lnTo>
                    <a:pt x="16004950" y="12344399"/>
                  </a:lnTo>
                  <a:lnTo>
                    <a:pt x="0" y="12344399"/>
                  </a:lnTo>
                  <a:close/>
                </a:path>
              </a:pathLst>
            </a:custGeom>
            <a:solidFill>
              <a:srgbClr val="000000">
                <a:alpha val="0"/>
              </a:srgbClr>
            </a:solidFill>
            <a:ln cap="sq">
              <a:noFill/>
              <a:prstDash val="solid"/>
              <a:miter/>
            </a:ln>
          </p:spPr>
        </p:sp>
        <p:sp>
          <p:nvSpPr>
            <p:cNvPr name="TextBox 9" id="9"/>
            <p:cNvSpPr txBox="true"/>
            <p:nvPr/>
          </p:nvSpPr>
          <p:spPr>
            <a:xfrm>
              <a:off x="0" y="-114300"/>
              <a:ext cx="16004950" cy="12458700"/>
            </a:xfrm>
            <a:prstGeom prst="rect">
              <a:avLst/>
            </a:prstGeom>
          </p:spPr>
          <p:txBody>
            <a:bodyPr anchor="t" rtlCol="false" tIns="0" lIns="0" bIns="0" rIns="0"/>
            <a:lstStyle/>
            <a:p>
              <a:pPr algn="l" marL="0" indent="0" lvl="0">
                <a:lnSpc>
                  <a:spcPts val="4030"/>
                </a:lnSpc>
                <a:spcBef>
                  <a:spcPct val="0"/>
                </a:spcBef>
              </a:pPr>
              <a:r>
                <a:rPr lang="en-US" sz="2899" strike="noStrike" u="none">
                  <a:solidFill>
                    <a:srgbClr val="000000"/>
                  </a:solidFill>
                  <a:latin typeface="Arial"/>
                  <a:ea typeface="Arial"/>
                  <a:cs typeface="Arial"/>
                  <a:sym typeface="Arial"/>
                </a:rPr>
                <a:t>La gráfica muestra dos métricas clave para evaluar el rendimiento del modelo K-Means: la Suma de Errores Cuadráticos (SSE) en azul y el Silhouette Score en rojo, ambas en función del número de clusters (k).</a:t>
              </a:r>
            </a:p>
            <a:p>
              <a:pPr algn="l" marL="0" indent="0" lvl="0">
                <a:lnSpc>
                  <a:spcPts val="4030"/>
                </a:lnSpc>
                <a:spcBef>
                  <a:spcPct val="0"/>
                </a:spcBef>
              </a:pPr>
            </a:p>
            <a:p>
              <a:pPr algn="l" marL="0" indent="0" lvl="0">
                <a:lnSpc>
                  <a:spcPts val="4030"/>
                </a:lnSpc>
                <a:spcBef>
                  <a:spcPct val="0"/>
                </a:spcBef>
              </a:pPr>
              <a:r>
                <a:rPr lang="en-US" b="true" sz="2899" strike="noStrike" u="none">
                  <a:solidFill>
                    <a:srgbClr val="000000"/>
                  </a:solidFill>
                  <a:latin typeface="Arial Bold"/>
                  <a:ea typeface="Arial Bold"/>
                  <a:cs typeface="Arial Bold"/>
                  <a:sym typeface="Arial Bold"/>
                </a:rPr>
                <a:t>SSE (Método del Codo):</a:t>
              </a:r>
              <a:r>
                <a:rPr lang="en-US" sz="2899" strike="noStrike" u="none">
                  <a:solidFill>
                    <a:srgbClr val="000000"/>
                  </a:solidFill>
                  <a:latin typeface="Arial"/>
                  <a:ea typeface="Arial"/>
                  <a:cs typeface="Arial"/>
                  <a:sym typeface="Arial"/>
                </a:rPr>
                <a:t> La línea azul indica cómo disminuye el SSE a medida que aumenta el número de clusters. El "codo" de esta curva señala el punto donde añadir más clusters deja de reducir significativamente el error, sugiriendo el número óptimo de agrupaciones. En este caso, parece estar cerca de k=5, donde la curva empieza a estabilizarse.</a:t>
              </a:r>
            </a:p>
            <a:p>
              <a:pPr algn="l" marL="0" indent="0" lvl="0">
                <a:lnSpc>
                  <a:spcPts val="4030"/>
                </a:lnSpc>
                <a:spcBef>
                  <a:spcPct val="0"/>
                </a:spcBef>
              </a:pPr>
            </a:p>
            <a:p>
              <a:pPr algn="l" marL="0" indent="0" lvl="0">
                <a:lnSpc>
                  <a:spcPts val="4030"/>
                </a:lnSpc>
                <a:spcBef>
                  <a:spcPct val="0"/>
                </a:spcBef>
              </a:pPr>
              <a:r>
                <a:rPr lang="en-US" b="true" sz="2899" strike="noStrike" u="none">
                  <a:solidFill>
                    <a:srgbClr val="000000"/>
                  </a:solidFill>
                  <a:latin typeface="Arial Bold"/>
                  <a:ea typeface="Arial Bold"/>
                  <a:cs typeface="Arial Bold"/>
                  <a:sym typeface="Arial Bold"/>
                </a:rPr>
                <a:t>Silhouette Score:</a:t>
              </a:r>
              <a:r>
                <a:rPr lang="en-US" sz="2899" strike="noStrike" u="none">
                  <a:solidFill>
                    <a:srgbClr val="000000"/>
                  </a:solidFill>
                  <a:latin typeface="Arial"/>
                  <a:ea typeface="Arial"/>
                  <a:cs typeface="Arial"/>
                  <a:sym typeface="Arial"/>
                </a:rPr>
                <a:t> La línea roja evalúa la cohesión y separación de los clusters. Un valor más cercano a 1 indica clusters bien definidos, mientras que valores negativos sugieren mala separación entre ellos. Aquí, los valores de Silhouette Score son bajos o negativos, lo que podría indicar dificultades para encontrar agrupaciones claras en los datos.</a:t>
              </a:r>
            </a:p>
            <a:p>
              <a:pPr algn="l" marL="0" indent="0" lvl="0">
                <a:lnSpc>
                  <a:spcPts val="4725"/>
                </a:lnSpc>
                <a:spcBef>
                  <a:spcPct val="0"/>
                </a:spcBef>
              </a:pP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A screenshot of a computer  Description automatically generated"/>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05317" y="2000836"/>
            <a:ext cx="9141750" cy="969750"/>
            <a:chOff x="0" y="0"/>
            <a:chExt cx="12189000" cy="1293000"/>
          </a:xfrm>
        </p:grpSpPr>
        <p:sp>
          <p:nvSpPr>
            <p:cNvPr name="Freeform 4" id="4"/>
            <p:cNvSpPr/>
            <p:nvPr/>
          </p:nvSpPr>
          <p:spPr>
            <a:xfrm flipH="false" flipV="false" rot="0">
              <a:off x="0" y="0"/>
              <a:ext cx="12189000" cy="1293000"/>
            </a:xfrm>
            <a:custGeom>
              <a:avLst/>
              <a:gdLst/>
              <a:ahLst/>
              <a:cxnLst/>
              <a:rect r="r" b="b" t="t" l="l"/>
              <a:pathLst>
                <a:path h="1293000" w="12189000">
                  <a:moveTo>
                    <a:pt x="0" y="0"/>
                  </a:moveTo>
                  <a:lnTo>
                    <a:pt x="12189000" y="0"/>
                  </a:lnTo>
                  <a:lnTo>
                    <a:pt x="12189000" y="1293000"/>
                  </a:lnTo>
                  <a:lnTo>
                    <a:pt x="0" y="1293000"/>
                  </a:lnTo>
                  <a:close/>
                </a:path>
              </a:pathLst>
            </a:custGeom>
            <a:solidFill>
              <a:srgbClr val="000000">
                <a:alpha val="0"/>
              </a:srgbClr>
            </a:solidFill>
          </p:spPr>
        </p:sp>
        <p:sp>
          <p:nvSpPr>
            <p:cNvPr name="TextBox 5" id="5"/>
            <p:cNvSpPr txBox="true"/>
            <p:nvPr/>
          </p:nvSpPr>
          <p:spPr>
            <a:xfrm>
              <a:off x="0" y="-57150"/>
              <a:ext cx="12189000" cy="1350150"/>
            </a:xfrm>
            <a:prstGeom prst="rect">
              <a:avLst/>
            </a:prstGeom>
          </p:spPr>
          <p:txBody>
            <a:bodyPr anchor="t" rtlCol="false" tIns="0" lIns="0" bIns="0" rIns="0"/>
            <a:lstStyle/>
            <a:p>
              <a:pPr algn="l">
                <a:lnSpc>
                  <a:spcPts val="3240"/>
                </a:lnSpc>
              </a:pPr>
              <a:r>
                <a:rPr lang="en-US" b="true" sz="2700">
                  <a:solidFill>
                    <a:srgbClr val="A08EF1"/>
                  </a:solidFill>
                  <a:latin typeface="Arial Bold"/>
                  <a:ea typeface="Arial Bold"/>
                  <a:cs typeface="Arial Bold"/>
                  <a:sym typeface="Arial Bold"/>
                </a:rPr>
                <a:t>Modelado de los datos </a:t>
              </a:r>
            </a:p>
            <a:p>
              <a:pPr algn="l">
                <a:lnSpc>
                  <a:spcPts val="2520"/>
                </a:lnSpc>
              </a:pPr>
            </a:p>
          </p:txBody>
        </p:sp>
      </p:grpSp>
      <p:grpSp>
        <p:nvGrpSpPr>
          <p:cNvPr name="Group 6" id="6"/>
          <p:cNvGrpSpPr/>
          <p:nvPr/>
        </p:nvGrpSpPr>
        <p:grpSpPr>
          <a:xfrm rot="0">
            <a:off x="8460162" y="614021"/>
            <a:ext cx="9384225" cy="7992143"/>
            <a:chOff x="0" y="0"/>
            <a:chExt cx="11469000" cy="9767657"/>
          </a:xfrm>
        </p:grpSpPr>
        <p:sp>
          <p:nvSpPr>
            <p:cNvPr name="Freeform 7" id="7"/>
            <p:cNvSpPr/>
            <p:nvPr/>
          </p:nvSpPr>
          <p:spPr>
            <a:xfrm flipH="false" flipV="false" rot="0">
              <a:off x="0" y="0"/>
              <a:ext cx="11468999" cy="9767657"/>
            </a:xfrm>
            <a:custGeom>
              <a:avLst/>
              <a:gdLst/>
              <a:ahLst/>
              <a:cxnLst/>
              <a:rect r="r" b="b" t="t" l="l"/>
              <a:pathLst>
                <a:path h="9767657" w="11468999">
                  <a:moveTo>
                    <a:pt x="0" y="0"/>
                  </a:moveTo>
                  <a:lnTo>
                    <a:pt x="11468999" y="0"/>
                  </a:lnTo>
                  <a:lnTo>
                    <a:pt x="11468999" y="9767657"/>
                  </a:lnTo>
                  <a:lnTo>
                    <a:pt x="0" y="9767657"/>
                  </a:lnTo>
                  <a:close/>
                </a:path>
              </a:pathLst>
            </a:custGeom>
            <a:solidFill>
              <a:srgbClr val="000000">
                <a:alpha val="0"/>
              </a:srgbClr>
            </a:solidFill>
            <a:ln cap="sq">
              <a:noFill/>
              <a:prstDash val="solid"/>
              <a:miter/>
            </a:ln>
          </p:spPr>
        </p:sp>
        <p:sp>
          <p:nvSpPr>
            <p:cNvPr name="TextBox 8" id="8"/>
            <p:cNvSpPr txBox="true"/>
            <p:nvPr/>
          </p:nvSpPr>
          <p:spPr>
            <a:xfrm>
              <a:off x="0" y="-104775"/>
              <a:ext cx="11469000" cy="9872432"/>
            </a:xfrm>
            <a:prstGeom prst="rect">
              <a:avLst/>
            </a:prstGeom>
          </p:spPr>
          <p:txBody>
            <a:bodyPr anchor="t" rtlCol="false" tIns="0" lIns="0" bIns="0" rIns="0"/>
            <a:lstStyle/>
            <a:p>
              <a:pPr algn="l" marL="0" indent="0" lvl="0">
                <a:lnSpc>
                  <a:spcPts val="3614"/>
                </a:lnSpc>
                <a:spcBef>
                  <a:spcPct val="0"/>
                </a:spcBef>
              </a:pPr>
              <a:r>
                <a:rPr lang="en-US" sz="2600" strike="noStrike" u="none">
                  <a:solidFill>
                    <a:srgbClr val="000000"/>
                  </a:solidFill>
                  <a:latin typeface="Arial"/>
                  <a:ea typeface="Arial"/>
                  <a:cs typeface="Arial"/>
                  <a:sym typeface="Arial"/>
                </a:rPr>
                <a:t>Esta gráfica muestra la visualización de clusters obtenidos con el modelo K-Means, reducido a dos dimensiones usando PCA, con k=2 (dos clusters). Cada punto representa una observación proyectada en el espacio de las dos componentes principales.</a:t>
              </a:r>
            </a:p>
            <a:p>
              <a:pPr algn="l" marL="0" indent="0" lvl="0">
                <a:lnSpc>
                  <a:spcPts val="3614"/>
                </a:lnSpc>
                <a:spcBef>
                  <a:spcPct val="0"/>
                </a:spcBef>
              </a:pPr>
            </a:p>
            <a:p>
              <a:pPr algn="l" marL="0" indent="0" lvl="0">
                <a:lnSpc>
                  <a:spcPts val="3614"/>
                </a:lnSpc>
                <a:spcBef>
                  <a:spcPct val="0"/>
                </a:spcBef>
              </a:pPr>
              <a:r>
                <a:rPr lang="en-US" b="true" sz="2600" strike="noStrike" u="none">
                  <a:solidFill>
                    <a:srgbClr val="000000"/>
                  </a:solidFill>
                  <a:latin typeface="Arial Bold"/>
                  <a:ea typeface="Arial Bold"/>
                  <a:cs typeface="Arial Bold"/>
                  <a:sym typeface="Arial Bold"/>
                </a:rPr>
                <a:t>Separación de clusters:</a:t>
              </a:r>
              <a:r>
                <a:rPr lang="en-US" sz="2600" strike="noStrike" u="none">
                  <a:solidFill>
                    <a:srgbClr val="000000"/>
                  </a:solidFill>
                  <a:latin typeface="Arial"/>
                  <a:ea typeface="Arial"/>
                  <a:cs typeface="Arial"/>
                  <a:sym typeface="Arial"/>
                </a:rPr>
                <a:t> Los dos clusters (rojo y morado) se diferencian, pero la superposición es notable. Esto indica que la división entre grupos no es completamente clara, lo cual podría explicar los bajos valores del Silhouette Score observados antes.</a:t>
              </a:r>
            </a:p>
            <a:p>
              <a:pPr algn="l" marL="0" indent="0" lvl="0">
                <a:lnSpc>
                  <a:spcPts val="3614"/>
                </a:lnSpc>
                <a:spcBef>
                  <a:spcPct val="0"/>
                </a:spcBef>
              </a:pPr>
              <a:r>
                <a:rPr lang="en-US" b="true" sz="2600" strike="noStrike" u="none">
                  <a:solidFill>
                    <a:srgbClr val="000000"/>
                  </a:solidFill>
                  <a:latin typeface="Arial Bold"/>
                  <a:ea typeface="Arial Bold"/>
                  <a:cs typeface="Arial Bold"/>
                  <a:sym typeface="Arial Bold"/>
                </a:rPr>
                <a:t>Distribución:</a:t>
              </a:r>
              <a:r>
                <a:rPr lang="en-US" sz="2600" strike="noStrike" u="none">
                  <a:solidFill>
                    <a:srgbClr val="000000"/>
                  </a:solidFill>
                  <a:latin typeface="Arial"/>
                  <a:ea typeface="Arial"/>
                  <a:cs typeface="Arial"/>
                  <a:sym typeface="Arial"/>
                </a:rPr>
                <a:t> Los puntos parecen organizarse en columnas, lo que sugiere una estructura en las variables originales que probablemente proviene de la transformación de datos.</a:t>
              </a:r>
            </a:p>
            <a:p>
              <a:pPr algn="l" marL="0" indent="0" lvl="0">
                <a:lnSpc>
                  <a:spcPts val="3614"/>
                </a:lnSpc>
                <a:spcBef>
                  <a:spcPct val="0"/>
                </a:spcBef>
              </a:pPr>
              <a:r>
                <a:rPr lang="en-US" b="true" sz="2600" strike="noStrike" u="none">
                  <a:solidFill>
                    <a:srgbClr val="000000"/>
                  </a:solidFill>
                  <a:latin typeface="Arial Bold"/>
                  <a:ea typeface="Arial Bold"/>
                  <a:cs typeface="Arial Bold"/>
                  <a:sym typeface="Arial Bold"/>
                </a:rPr>
                <a:t>Posible falta de diferenciación: </a:t>
              </a:r>
              <a:r>
                <a:rPr lang="en-US" sz="2600" strike="noStrike" u="none">
                  <a:solidFill>
                    <a:srgbClr val="000000"/>
                  </a:solidFill>
                  <a:latin typeface="Arial"/>
                  <a:ea typeface="Arial"/>
                  <a:cs typeface="Arial"/>
                  <a:sym typeface="Arial"/>
                </a:rPr>
                <a:t>La mezcla de colores en la parte central sugiere que los clusters comparten características similares, lo que podría ser señal de que las diferencias entre ellos no están bien captadas en este espacio reducido.</a:t>
              </a:r>
            </a:p>
          </p:txBody>
        </p:sp>
      </p:grpSp>
      <p:sp>
        <p:nvSpPr>
          <p:cNvPr name="Freeform 9" id="9"/>
          <p:cNvSpPr/>
          <p:nvPr/>
        </p:nvSpPr>
        <p:spPr>
          <a:xfrm flipH="false" flipV="false" rot="0">
            <a:off x="0" y="2736793"/>
            <a:ext cx="7704077" cy="4813413"/>
          </a:xfrm>
          <a:custGeom>
            <a:avLst/>
            <a:gdLst/>
            <a:ahLst/>
            <a:cxnLst/>
            <a:rect r="r" b="b" t="t" l="l"/>
            <a:pathLst>
              <a:path h="4813413" w="7704077">
                <a:moveTo>
                  <a:pt x="0" y="0"/>
                </a:moveTo>
                <a:lnTo>
                  <a:pt x="7704077" y="0"/>
                </a:lnTo>
                <a:lnTo>
                  <a:pt x="7704077" y="4813414"/>
                </a:lnTo>
                <a:lnTo>
                  <a:pt x="0" y="4813414"/>
                </a:lnTo>
                <a:lnTo>
                  <a:pt x="0" y="0"/>
                </a:lnTo>
                <a:close/>
              </a:path>
            </a:pathLst>
          </a:custGeom>
          <a:blipFill>
            <a:blip r:embed="rId3"/>
            <a:stretch>
              <a:fillRect l="0" t="-28" r="0" b="-28"/>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A screenshot of a computer  Description automatically generated"/>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05317" y="2000836"/>
            <a:ext cx="14946471" cy="591463"/>
            <a:chOff x="0" y="0"/>
            <a:chExt cx="19928628" cy="788618"/>
          </a:xfrm>
        </p:grpSpPr>
        <p:sp>
          <p:nvSpPr>
            <p:cNvPr name="Freeform 4" id="4"/>
            <p:cNvSpPr/>
            <p:nvPr/>
          </p:nvSpPr>
          <p:spPr>
            <a:xfrm flipH="false" flipV="false" rot="0">
              <a:off x="0" y="0"/>
              <a:ext cx="19928629" cy="788618"/>
            </a:xfrm>
            <a:custGeom>
              <a:avLst/>
              <a:gdLst/>
              <a:ahLst/>
              <a:cxnLst/>
              <a:rect r="r" b="b" t="t" l="l"/>
              <a:pathLst>
                <a:path h="788618" w="19928629">
                  <a:moveTo>
                    <a:pt x="0" y="0"/>
                  </a:moveTo>
                  <a:lnTo>
                    <a:pt x="19928629" y="0"/>
                  </a:lnTo>
                  <a:lnTo>
                    <a:pt x="19928629" y="788618"/>
                  </a:lnTo>
                  <a:lnTo>
                    <a:pt x="0" y="788618"/>
                  </a:lnTo>
                  <a:close/>
                </a:path>
              </a:pathLst>
            </a:custGeom>
            <a:solidFill>
              <a:srgbClr val="000000">
                <a:alpha val="0"/>
              </a:srgbClr>
            </a:solidFill>
            <a:ln cap="sq">
              <a:noFill/>
              <a:prstDash val="solid"/>
              <a:miter/>
            </a:ln>
          </p:spPr>
        </p:sp>
        <p:sp>
          <p:nvSpPr>
            <p:cNvPr name="TextBox 5" id="5"/>
            <p:cNvSpPr txBox="true"/>
            <p:nvPr/>
          </p:nvSpPr>
          <p:spPr>
            <a:xfrm>
              <a:off x="0" y="-66675"/>
              <a:ext cx="19928628" cy="855293"/>
            </a:xfrm>
            <a:prstGeom prst="rect">
              <a:avLst/>
            </a:prstGeom>
          </p:spPr>
          <p:txBody>
            <a:bodyPr anchor="t" rtlCol="false" tIns="0" lIns="0" bIns="0" rIns="0"/>
            <a:lstStyle/>
            <a:p>
              <a:pPr algn="l" marL="0" indent="0" lvl="0">
                <a:lnSpc>
                  <a:spcPts val="3839"/>
                </a:lnSpc>
                <a:spcBef>
                  <a:spcPct val="0"/>
                </a:spcBef>
              </a:pPr>
              <a:r>
                <a:rPr lang="en-US" b="true" sz="3199" strike="noStrike" u="none">
                  <a:solidFill>
                    <a:srgbClr val="A08EF1"/>
                  </a:solidFill>
                  <a:latin typeface="Arial Bold"/>
                  <a:ea typeface="Arial Bold"/>
                  <a:cs typeface="Arial Bold"/>
                  <a:sym typeface="Arial Bold"/>
                </a:rPr>
                <a:t>INTERPRETACIÓN DE RESULTADOS-  Diversidad: </a:t>
              </a:r>
            </a:p>
          </p:txBody>
        </p:sp>
      </p:grpSp>
      <p:sp>
        <p:nvSpPr>
          <p:cNvPr name="Freeform 6" id="6"/>
          <p:cNvSpPr/>
          <p:nvPr/>
        </p:nvSpPr>
        <p:spPr>
          <a:xfrm flipH="false" flipV="false" rot="0">
            <a:off x="1192988" y="2825232"/>
            <a:ext cx="15901988" cy="2557462"/>
          </a:xfrm>
          <a:custGeom>
            <a:avLst/>
            <a:gdLst/>
            <a:ahLst/>
            <a:cxnLst/>
            <a:rect r="r" b="b" t="t" l="l"/>
            <a:pathLst>
              <a:path h="2557462" w="15901988">
                <a:moveTo>
                  <a:pt x="0" y="0"/>
                </a:moveTo>
                <a:lnTo>
                  <a:pt x="15901987" y="0"/>
                </a:lnTo>
                <a:lnTo>
                  <a:pt x="15901987" y="2557462"/>
                </a:lnTo>
                <a:lnTo>
                  <a:pt x="0" y="2557462"/>
                </a:lnTo>
                <a:lnTo>
                  <a:pt x="0" y="0"/>
                </a:lnTo>
                <a:close/>
              </a:path>
            </a:pathLst>
          </a:custGeom>
          <a:blipFill>
            <a:blip r:embed="rId3"/>
            <a:stretch>
              <a:fillRect l="0" t="0" r="0" b="0"/>
            </a:stretch>
          </a:blipFill>
        </p:spPr>
      </p:sp>
      <p:sp>
        <p:nvSpPr>
          <p:cNvPr name="Freeform 7" id="7"/>
          <p:cNvSpPr/>
          <p:nvPr/>
        </p:nvSpPr>
        <p:spPr>
          <a:xfrm flipH="false" flipV="false" rot="0">
            <a:off x="1293000" y="5913225"/>
            <a:ext cx="15701962" cy="2686050"/>
          </a:xfrm>
          <a:custGeom>
            <a:avLst/>
            <a:gdLst/>
            <a:ahLst/>
            <a:cxnLst/>
            <a:rect r="r" b="b" t="t" l="l"/>
            <a:pathLst>
              <a:path h="2686050" w="15701962">
                <a:moveTo>
                  <a:pt x="0" y="0"/>
                </a:moveTo>
                <a:lnTo>
                  <a:pt x="15701962" y="0"/>
                </a:lnTo>
                <a:lnTo>
                  <a:pt x="15701962" y="2686050"/>
                </a:lnTo>
                <a:lnTo>
                  <a:pt x="0" y="2686050"/>
                </a:lnTo>
                <a:lnTo>
                  <a:pt x="0" y="0"/>
                </a:lnTo>
                <a:close/>
              </a:path>
            </a:pathLst>
          </a:custGeom>
          <a:blipFill>
            <a:blip r:embed="rId4"/>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A screenshot of a computer  Description automatically generated"/>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05317" y="2000836"/>
            <a:ext cx="13713808" cy="591463"/>
            <a:chOff x="0" y="0"/>
            <a:chExt cx="18285078" cy="788618"/>
          </a:xfrm>
        </p:grpSpPr>
        <p:sp>
          <p:nvSpPr>
            <p:cNvPr name="Freeform 4" id="4"/>
            <p:cNvSpPr/>
            <p:nvPr/>
          </p:nvSpPr>
          <p:spPr>
            <a:xfrm flipH="false" flipV="false" rot="0">
              <a:off x="0" y="0"/>
              <a:ext cx="18285078" cy="788618"/>
            </a:xfrm>
            <a:custGeom>
              <a:avLst/>
              <a:gdLst/>
              <a:ahLst/>
              <a:cxnLst/>
              <a:rect r="r" b="b" t="t" l="l"/>
              <a:pathLst>
                <a:path h="788618" w="18285078">
                  <a:moveTo>
                    <a:pt x="0" y="0"/>
                  </a:moveTo>
                  <a:lnTo>
                    <a:pt x="18285078" y="0"/>
                  </a:lnTo>
                  <a:lnTo>
                    <a:pt x="18285078" y="788618"/>
                  </a:lnTo>
                  <a:lnTo>
                    <a:pt x="0" y="788618"/>
                  </a:lnTo>
                  <a:close/>
                </a:path>
              </a:pathLst>
            </a:custGeom>
            <a:solidFill>
              <a:srgbClr val="000000">
                <a:alpha val="0"/>
              </a:srgbClr>
            </a:solidFill>
            <a:ln cap="sq">
              <a:noFill/>
              <a:prstDash val="solid"/>
              <a:miter/>
            </a:ln>
          </p:spPr>
        </p:sp>
        <p:sp>
          <p:nvSpPr>
            <p:cNvPr name="TextBox 5" id="5"/>
            <p:cNvSpPr txBox="true"/>
            <p:nvPr/>
          </p:nvSpPr>
          <p:spPr>
            <a:xfrm>
              <a:off x="0" y="-66675"/>
              <a:ext cx="18285078" cy="855293"/>
            </a:xfrm>
            <a:prstGeom prst="rect">
              <a:avLst/>
            </a:prstGeom>
          </p:spPr>
          <p:txBody>
            <a:bodyPr anchor="t" rtlCol="false" tIns="0" lIns="0" bIns="0" rIns="0"/>
            <a:lstStyle/>
            <a:p>
              <a:pPr algn="l" marL="0" indent="0" lvl="0">
                <a:lnSpc>
                  <a:spcPts val="3839"/>
                </a:lnSpc>
                <a:spcBef>
                  <a:spcPct val="0"/>
                </a:spcBef>
              </a:pPr>
              <a:r>
                <a:rPr lang="en-US" b="true" sz="3199" strike="noStrike" u="none">
                  <a:solidFill>
                    <a:srgbClr val="A08EF1"/>
                  </a:solidFill>
                  <a:latin typeface="Arial Bold"/>
                  <a:ea typeface="Arial Bold"/>
                  <a:cs typeface="Arial Bold"/>
                  <a:sym typeface="Arial Bold"/>
                </a:rPr>
                <a:t>INTERPRETACIÓN DE RESULTADOS-  Diversidad: </a:t>
              </a:r>
            </a:p>
          </p:txBody>
        </p:sp>
      </p:grpSp>
      <p:sp>
        <p:nvSpPr>
          <p:cNvPr name="Freeform 6" id="6"/>
          <p:cNvSpPr/>
          <p:nvPr/>
        </p:nvSpPr>
        <p:spPr>
          <a:xfrm flipH="false" flipV="false" rot="0">
            <a:off x="1182507" y="2700188"/>
            <a:ext cx="15730538" cy="2571750"/>
          </a:xfrm>
          <a:custGeom>
            <a:avLst/>
            <a:gdLst/>
            <a:ahLst/>
            <a:cxnLst/>
            <a:rect r="r" b="b" t="t" l="l"/>
            <a:pathLst>
              <a:path h="2571750" w="15730538">
                <a:moveTo>
                  <a:pt x="0" y="0"/>
                </a:moveTo>
                <a:lnTo>
                  <a:pt x="15730537" y="0"/>
                </a:lnTo>
                <a:lnTo>
                  <a:pt x="15730537" y="2571750"/>
                </a:lnTo>
                <a:lnTo>
                  <a:pt x="0" y="2571750"/>
                </a:lnTo>
                <a:lnTo>
                  <a:pt x="0" y="0"/>
                </a:lnTo>
                <a:close/>
              </a:path>
            </a:pathLst>
          </a:custGeom>
          <a:blipFill>
            <a:blip r:embed="rId3"/>
            <a:stretch>
              <a:fillRect l="0" t="0" r="0" b="0"/>
            </a:stretch>
          </a:blipFill>
        </p:spPr>
      </p:sp>
      <p:sp>
        <p:nvSpPr>
          <p:cNvPr name="Freeform 7" id="7"/>
          <p:cNvSpPr/>
          <p:nvPr/>
        </p:nvSpPr>
        <p:spPr>
          <a:xfrm flipH="false" flipV="false" rot="0">
            <a:off x="1311094" y="5578857"/>
            <a:ext cx="15473362" cy="2528888"/>
          </a:xfrm>
          <a:custGeom>
            <a:avLst/>
            <a:gdLst/>
            <a:ahLst/>
            <a:cxnLst/>
            <a:rect r="r" b="b" t="t" l="l"/>
            <a:pathLst>
              <a:path h="2528888" w="15473362">
                <a:moveTo>
                  <a:pt x="0" y="0"/>
                </a:moveTo>
                <a:lnTo>
                  <a:pt x="15473363" y="0"/>
                </a:lnTo>
                <a:lnTo>
                  <a:pt x="15473363" y="2528887"/>
                </a:lnTo>
                <a:lnTo>
                  <a:pt x="0" y="2528887"/>
                </a:lnTo>
                <a:lnTo>
                  <a:pt x="0" y="0"/>
                </a:lnTo>
                <a:close/>
              </a:path>
            </a:pathLst>
          </a:custGeom>
          <a:blipFill>
            <a:blip r:embed="rId4"/>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A screenshot of a computer  Description automatically generated"/>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05317" y="2000836"/>
            <a:ext cx="9141750" cy="591463"/>
            <a:chOff x="0" y="0"/>
            <a:chExt cx="12189000" cy="788618"/>
          </a:xfrm>
        </p:grpSpPr>
        <p:sp>
          <p:nvSpPr>
            <p:cNvPr name="Freeform 4" id="4"/>
            <p:cNvSpPr/>
            <p:nvPr/>
          </p:nvSpPr>
          <p:spPr>
            <a:xfrm flipH="false" flipV="false" rot="0">
              <a:off x="0" y="0"/>
              <a:ext cx="12189000" cy="788618"/>
            </a:xfrm>
            <a:custGeom>
              <a:avLst/>
              <a:gdLst/>
              <a:ahLst/>
              <a:cxnLst/>
              <a:rect r="r" b="b" t="t" l="l"/>
              <a:pathLst>
                <a:path h="788618" w="12189000">
                  <a:moveTo>
                    <a:pt x="0" y="0"/>
                  </a:moveTo>
                  <a:lnTo>
                    <a:pt x="12189000" y="0"/>
                  </a:lnTo>
                  <a:lnTo>
                    <a:pt x="12189000" y="788618"/>
                  </a:lnTo>
                  <a:lnTo>
                    <a:pt x="0" y="788618"/>
                  </a:lnTo>
                  <a:close/>
                </a:path>
              </a:pathLst>
            </a:custGeom>
            <a:solidFill>
              <a:srgbClr val="000000">
                <a:alpha val="0"/>
              </a:srgbClr>
            </a:solidFill>
            <a:ln cap="sq">
              <a:noFill/>
              <a:prstDash val="solid"/>
              <a:miter/>
            </a:ln>
          </p:spPr>
        </p:sp>
        <p:sp>
          <p:nvSpPr>
            <p:cNvPr name="TextBox 5" id="5"/>
            <p:cNvSpPr txBox="true"/>
            <p:nvPr/>
          </p:nvSpPr>
          <p:spPr>
            <a:xfrm>
              <a:off x="0" y="-66675"/>
              <a:ext cx="12189000" cy="855293"/>
            </a:xfrm>
            <a:prstGeom prst="rect">
              <a:avLst/>
            </a:prstGeom>
          </p:spPr>
          <p:txBody>
            <a:bodyPr anchor="t" rtlCol="false" tIns="0" lIns="0" bIns="0" rIns="0"/>
            <a:lstStyle/>
            <a:p>
              <a:pPr algn="l" marL="0" indent="0" lvl="0">
                <a:lnSpc>
                  <a:spcPts val="3839"/>
                </a:lnSpc>
                <a:spcBef>
                  <a:spcPct val="0"/>
                </a:spcBef>
              </a:pPr>
              <a:r>
                <a:rPr lang="en-US" b="true" sz="3199" strike="noStrike" u="none">
                  <a:solidFill>
                    <a:srgbClr val="A08EF1"/>
                  </a:solidFill>
                  <a:latin typeface="Arial Bold"/>
                  <a:ea typeface="Arial Bold"/>
                  <a:cs typeface="Arial Bold"/>
                  <a:sym typeface="Arial Bold"/>
                </a:rPr>
                <a:t>INTERPRETACIÓN DE RESULTADOS - Calidad</a:t>
              </a:r>
            </a:p>
          </p:txBody>
        </p:sp>
      </p:grpSp>
      <p:sp>
        <p:nvSpPr>
          <p:cNvPr name="Freeform 6" id="6"/>
          <p:cNvSpPr/>
          <p:nvPr/>
        </p:nvSpPr>
        <p:spPr>
          <a:xfrm flipH="false" flipV="false" rot="0">
            <a:off x="1507332" y="3843338"/>
            <a:ext cx="15273338" cy="2600325"/>
          </a:xfrm>
          <a:custGeom>
            <a:avLst/>
            <a:gdLst/>
            <a:ahLst/>
            <a:cxnLst/>
            <a:rect r="r" b="b" t="t" l="l"/>
            <a:pathLst>
              <a:path h="2600325" w="15273338">
                <a:moveTo>
                  <a:pt x="0" y="0"/>
                </a:moveTo>
                <a:lnTo>
                  <a:pt x="15273338" y="0"/>
                </a:lnTo>
                <a:lnTo>
                  <a:pt x="15273338" y="2600324"/>
                </a:lnTo>
                <a:lnTo>
                  <a:pt x="0" y="2600324"/>
                </a:lnTo>
                <a:lnTo>
                  <a:pt x="0" y="0"/>
                </a:lnTo>
                <a:close/>
              </a:path>
            </a:pathLst>
          </a:custGeom>
          <a:blipFill>
            <a:blip r:embed="rId3"/>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A screenshot of a computer  Description automatically generated"/>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05312" y="2000820"/>
            <a:ext cx="15966036" cy="591463"/>
            <a:chOff x="0" y="0"/>
            <a:chExt cx="21288049" cy="788618"/>
          </a:xfrm>
        </p:grpSpPr>
        <p:sp>
          <p:nvSpPr>
            <p:cNvPr name="Freeform 4" id="4"/>
            <p:cNvSpPr/>
            <p:nvPr/>
          </p:nvSpPr>
          <p:spPr>
            <a:xfrm flipH="false" flipV="false" rot="0">
              <a:off x="0" y="0"/>
              <a:ext cx="21288048" cy="788618"/>
            </a:xfrm>
            <a:custGeom>
              <a:avLst/>
              <a:gdLst/>
              <a:ahLst/>
              <a:cxnLst/>
              <a:rect r="r" b="b" t="t" l="l"/>
              <a:pathLst>
                <a:path h="788618" w="21288048">
                  <a:moveTo>
                    <a:pt x="0" y="0"/>
                  </a:moveTo>
                  <a:lnTo>
                    <a:pt x="21288048" y="0"/>
                  </a:lnTo>
                  <a:lnTo>
                    <a:pt x="21288048" y="788618"/>
                  </a:lnTo>
                  <a:lnTo>
                    <a:pt x="0" y="788618"/>
                  </a:lnTo>
                  <a:close/>
                </a:path>
              </a:pathLst>
            </a:custGeom>
            <a:solidFill>
              <a:srgbClr val="000000">
                <a:alpha val="0"/>
              </a:srgbClr>
            </a:solidFill>
            <a:ln cap="sq">
              <a:noFill/>
              <a:prstDash val="solid"/>
              <a:miter/>
            </a:ln>
          </p:spPr>
        </p:sp>
        <p:sp>
          <p:nvSpPr>
            <p:cNvPr name="TextBox 5" id="5"/>
            <p:cNvSpPr txBox="true"/>
            <p:nvPr/>
          </p:nvSpPr>
          <p:spPr>
            <a:xfrm>
              <a:off x="0" y="-66675"/>
              <a:ext cx="21288049" cy="855293"/>
            </a:xfrm>
            <a:prstGeom prst="rect">
              <a:avLst/>
            </a:prstGeom>
          </p:spPr>
          <p:txBody>
            <a:bodyPr anchor="t" rtlCol="false" tIns="0" lIns="0" bIns="0" rIns="0"/>
            <a:lstStyle/>
            <a:p>
              <a:pPr algn="l" marL="0" indent="0" lvl="0">
                <a:lnSpc>
                  <a:spcPts val="3839"/>
                </a:lnSpc>
                <a:spcBef>
                  <a:spcPct val="0"/>
                </a:spcBef>
              </a:pPr>
              <a:r>
                <a:rPr lang="en-US" b="true" sz="3199" strike="noStrike" u="none">
                  <a:solidFill>
                    <a:srgbClr val="A08EF1"/>
                  </a:solidFill>
                  <a:latin typeface="Arial Bold"/>
                  <a:ea typeface="Arial Bold"/>
                  <a:cs typeface="Arial Bold"/>
                  <a:sym typeface="Arial Bold"/>
                </a:rPr>
                <a:t>INTERPRETACIÓN DE RESULTADOS- Distribución geográfica </a:t>
              </a:r>
            </a:p>
          </p:txBody>
        </p:sp>
      </p:grpSp>
      <p:sp>
        <p:nvSpPr>
          <p:cNvPr name="Freeform 6" id="6"/>
          <p:cNvSpPr/>
          <p:nvPr/>
        </p:nvSpPr>
        <p:spPr>
          <a:xfrm flipH="false" flipV="false" rot="0">
            <a:off x="1364438" y="5483194"/>
            <a:ext cx="15559088" cy="2528888"/>
          </a:xfrm>
          <a:custGeom>
            <a:avLst/>
            <a:gdLst/>
            <a:ahLst/>
            <a:cxnLst/>
            <a:rect r="r" b="b" t="t" l="l"/>
            <a:pathLst>
              <a:path h="2528888" w="15559088">
                <a:moveTo>
                  <a:pt x="0" y="0"/>
                </a:moveTo>
                <a:lnTo>
                  <a:pt x="15559087" y="0"/>
                </a:lnTo>
                <a:lnTo>
                  <a:pt x="15559087" y="2528888"/>
                </a:lnTo>
                <a:lnTo>
                  <a:pt x="0" y="2528888"/>
                </a:lnTo>
                <a:lnTo>
                  <a:pt x="0" y="0"/>
                </a:lnTo>
                <a:close/>
              </a:path>
            </a:pathLst>
          </a:custGeom>
          <a:blipFill>
            <a:blip r:embed="rId3"/>
            <a:stretch>
              <a:fillRect l="0" t="0" r="0" b="0"/>
            </a:stretch>
          </a:blipFill>
        </p:spPr>
      </p:sp>
      <p:sp>
        <p:nvSpPr>
          <p:cNvPr name="Freeform 7" id="7"/>
          <p:cNvSpPr/>
          <p:nvPr/>
        </p:nvSpPr>
        <p:spPr>
          <a:xfrm flipH="false" flipV="false" rot="0">
            <a:off x="1407300" y="2899107"/>
            <a:ext cx="15516225" cy="2414588"/>
          </a:xfrm>
          <a:custGeom>
            <a:avLst/>
            <a:gdLst/>
            <a:ahLst/>
            <a:cxnLst/>
            <a:rect r="r" b="b" t="t" l="l"/>
            <a:pathLst>
              <a:path h="2414588" w="15516225">
                <a:moveTo>
                  <a:pt x="0" y="0"/>
                </a:moveTo>
                <a:lnTo>
                  <a:pt x="15516225" y="0"/>
                </a:lnTo>
                <a:lnTo>
                  <a:pt x="15516225" y="2414587"/>
                </a:lnTo>
                <a:lnTo>
                  <a:pt x="0" y="2414587"/>
                </a:lnTo>
                <a:lnTo>
                  <a:pt x="0"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164" r="0" b="164"/>
          <a:stretch>
            <a:fillRect/>
          </a:stretch>
        </p:blipFill>
        <p:spPr>
          <a:xfrm flipH="false" flipV="false">
            <a:off x="0" y="0"/>
            <a:ext cx="18288000" cy="10287000"/>
          </a:xfrm>
          <a:prstGeom prst="rect">
            <a:avLst/>
          </a:prstGeom>
        </p:spPr>
      </p:pic>
      <p:sp>
        <p:nvSpPr>
          <p:cNvPr name="TextBox 3" id="3"/>
          <p:cNvSpPr txBox="true"/>
          <p:nvPr/>
        </p:nvSpPr>
        <p:spPr>
          <a:xfrm rot="0">
            <a:off x="1147138" y="2432096"/>
            <a:ext cx="15993724" cy="2637690"/>
          </a:xfrm>
          <a:prstGeom prst="rect">
            <a:avLst/>
          </a:prstGeom>
        </p:spPr>
        <p:txBody>
          <a:bodyPr anchor="t" rtlCol="false" tIns="0" lIns="0" bIns="0" rIns="0">
            <a:spAutoFit/>
          </a:bodyPr>
          <a:lstStyle/>
          <a:p>
            <a:pPr algn="ctr">
              <a:lnSpc>
                <a:spcPts val="5290"/>
              </a:lnSpc>
            </a:pPr>
            <a:r>
              <a:rPr lang="en-US" sz="3778">
                <a:solidFill>
                  <a:srgbClr val="FFFFFF"/>
                </a:solidFill>
                <a:latin typeface="Monument Bold"/>
                <a:ea typeface="Monument Bold"/>
                <a:cs typeface="Monument Bold"/>
                <a:sym typeface="Monument Bold"/>
              </a:rPr>
              <a:t>Análisis de la Oferta de Programas de Educación para el Trabajo y el Desarrollo Humano (ETDH) en Colombia mediante Técnicas de Aprendizaje No Supervisado</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A screenshot of a computer  Description automatically generated"/>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3206065" y="917213"/>
            <a:ext cx="14879611" cy="8588700"/>
            <a:chOff x="0" y="0"/>
            <a:chExt cx="19839481" cy="11451600"/>
          </a:xfrm>
        </p:grpSpPr>
        <p:sp>
          <p:nvSpPr>
            <p:cNvPr name="Freeform 4" id="4"/>
            <p:cNvSpPr/>
            <p:nvPr/>
          </p:nvSpPr>
          <p:spPr>
            <a:xfrm flipH="false" flipV="false" rot="0">
              <a:off x="0" y="0"/>
              <a:ext cx="19839482" cy="11451600"/>
            </a:xfrm>
            <a:custGeom>
              <a:avLst/>
              <a:gdLst/>
              <a:ahLst/>
              <a:cxnLst/>
              <a:rect r="r" b="b" t="t" l="l"/>
              <a:pathLst>
                <a:path h="11451600" w="19839482">
                  <a:moveTo>
                    <a:pt x="0" y="0"/>
                  </a:moveTo>
                  <a:lnTo>
                    <a:pt x="19839482" y="0"/>
                  </a:lnTo>
                  <a:lnTo>
                    <a:pt x="19839482" y="11451600"/>
                  </a:lnTo>
                  <a:lnTo>
                    <a:pt x="0" y="11451600"/>
                  </a:lnTo>
                  <a:close/>
                </a:path>
              </a:pathLst>
            </a:custGeom>
            <a:solidFill>
              <a:srgbClr val="000000">
                <a:alpha val="0"/>
              </a:srgbClr>
            </a:solidFill>
            <a:ln cap="sq">
              <a:noFill/>
              <a:prstDash val="solid"/>
              <a:miter/>
            </a:ln>
          </p:spPr>
        </p:sp>
        <p:sp>
          <p:nvSpPr>
            <p:cNvPr name="TextBox 5" id="5"/>
            <p:cNvSpPr txBox="true"/>
            <p:nvPr/>
          </p:nvSpPr>
          <p:spPr>
            <a:xfrm>
              <a:off x="0" y="-104775"/>
              <a:ext cx="19839481" cy="11556375"/>
            </a:xfrm>
            <a:prstGeom prst="rect">
              <a:avLst/>
            </a:prstGeom>
          </p:spPr>
          <p:txBody>
            <a:bodyPr anchor="t" rtlCol="false" tIns="0" lIns="0" bIns="0" rIns="0"/>
            <a:lstStyle/>
            <a:p>
              <a:pPr algn="l">
                <a:lnSpc>
                  <a:spcPts val="3891"/>
                </a:lnSpc>
              </a:pPr>
            </a:p>
            <a:p>
              <a:pPr algn="l">
                <a:lnSpc>
                  <a:spcPts val="3891"/>
                </a:lnSpc>
              </a:pPr>
            </a:p>
            <a:p>
              <a:pPr algn="l" marL="647698" indent="-323849" lvl="1">
                <a:lnSpc>
                  <a:spcPts val="4169"/>
                </a:lnSpc>
                <a:buFont typeface="Arial"/>
                <a:buChar char="•"/>
              </a:pPr>
              <a:r>
                <a:rPr lang="en-US" b="true" sz="2999" strike="noStrike" u="none">
                  <a:solidFill>
                    <a:srgbClr val="000000"/>
                  </a:solidFill>
                  <a:latin typeface="Arial Bold"/>
                  <a:ea typeface="Arial Bold"/>
                  <a:cs typeface="Arial Bold"/>
                  <a:sym typeface="Arial Bold"/>
                </a:rPr>
                <a:t>Oportunidades Empresariales:</a:t>
              </a:r>
              <a:r>
                <a:rPr lang="en-US" sz="2999" strike="noStrike" u="none">
                  <a:solidFill>
                    <a:srgbClr val="000000"/>
                  </a:solidFill>
                  <a:latin typeface="Arial"/>
                  <a:ea typeface="Arial"/>
                  <a:cs typeface="Arial"/>
                  <a:sym typeface="Arial"/>
                </a:rPr>
                <a:t> A partir de este análisis, se identifican oportunidades para la creación de empresas enfocadas en la oferta de programas educativos alineados con las necesidades del mercado laboral y las brechas detectadas.</a:t>
              </a:r>
            </a:p>
            <a:p>
              <a:pPr algn="l">
                <a:lnSpc>
                  <a:spcPts val="4169"/>
                </a:lnSpc>
              </a:pPr>
            </a:p>
            <a:p>
              <a:pPr algn="l" marL="647698" indent="-323849" lvl="1">
                <a:lnSpc>
                  <a:spcPts val="4169"/>
                </a:lnSpc>
                <a:buFont typeface="Arial"/>
                <a:buChar char="•"/>
              </a:pPr>
              <a:r>
                <a:rPr lang="en-US" b="true" sz="2999" strike="noStrike" u="none">
                  <a:solidFill>
                    <a:srgbClr val="000000"/>
                  </a:solidFill>
                  <a:latin typeface="Arial Bold"/>
                  <a:ea typeface="Arial Bold"/>
                  <a:cs typeface="Arial Bold"/>
                  <a:sym typeface="Arial Bold"/>
                </a:rPr>
                <a:t>Estrategia para la Actualización Profesional en la Oferta Educativa:</a:t>
              </a:r>
              <a:r>
                <a:rPr lang="en-US" sz="2999" strike="noStrike" u="none">
                  <a:solidFill>
                    <a:srgbClr val="000000"/>
                  </a:solidFill>
                  <a:latin typeface="Arial"/>
                  <a:ea typeface="Arial"/>
                  <a:cs typeface="Arial"/>
                  <a:sym typeface="Arial"/>
                </a:rPr>
                <a:t> Se sugiere diseñar programas de actualización y especialización dirigidos a profesionales, con enfoques flexibles como cursos cortos, certificaciones y modalidades virtuales o nocturnas. Esto permitiría ampliar el acceso a personas que buscan actualizar sus conocimientos sin comprometer su jornada laboral.</a:t>
              </a:r>
            </a:p>
          </p:txBody>
        </p:sp>
      </p:grpSp>
      <p:grpSp>
        <p:nvGrpSpPr>
          <p:cNvPr name="Group 6" id="6"/>
          <p:cNvGrpSpPr/>
          <p:nvPr/>
        </p:nvGrpSpPr>
        <p:grpSpPr>
          <a:xfrm rot="0">
            <a:off x="244534" y="3443437"/>
            <a:ext cx="3177689" cy="1170686"/>
            <a:chOff x="0" y="0"/>
            <a:chExt cx="4236919" cy="1560915"/>
          </a:xfrm>
        </p:grpSpPr>
        <p:sp>
          <p:nvSpPr>
            <p:cNvPr name="Freeform 7" id="7"/>
            <p:cNvSpPr/>
            <p:nvPr/>
          </p:nvSpPr>
          <p:spPr>
            <a:xfrm flipH="false" flipV="false" rot="0">
              <a:off x="0" y="0"/>
              <a:ext cx="4236919" cy="1560915"/>
            </a:xfrm>
            <a:custGeom>
              <a:avLst/>
              <a:gdLst/>
              <a:ahLst/>
              <a:cxnLst/>
              <a:rect r="r" b="b" t="t" l="l"/>
              <a:pathLst>
                <a:path h="1560915" w="4236919">
                  <a:moveTo>
                    <a:pt x="0" y="0"/>
                  </a:moveTo>
                  <a:lnTo>
                    <a:pt x="4236919" y="0"/>
                  </a:lnTo>
                  <a:lnTo>
                    <a:pt x="4236919" y="1560915"/>
                  </a:lnTo>
                  <a:lnTo>
                    <a:pt x="0" y="1560915"/>
                  </a:lnTo>
                  <a:close/>
                </a:path>
              </a:pathLst>
            </a:custGeom>
            <a:solidFill>
              <a:srgbClr val="000000">
                <a:alpha val="0"/>
              </a:srgbClr>
            </a:solidFill>
            <a:ln cap="sq">
              <a:noFill/>
              <a:prstDash val="solid"/>
              <a:miter/>
            </a:ln>
          </p:spPr>
        </p:sp>
        <p:sp>
          <p:nvSpPr>
            <p:cNvPr name="TextBox 8" id="8"/>
            <p:cNvSpPr txBox="true"/>
            <p:nvPr/>
          </p:nvSpPr>
          <p:spPr>
            <a:xfrm>
              <a:off x="0" y="-419100"/>
              <a:ext cx="4236919" cy="1980015"/>
            </a:xfrm>
            <a:prstGeom prst="rect">
              <a:avLst/>
            </a:prstGeom>
          </p:spPr>
          <p:txBody>
            <a:bodyPr anchor="t" rtlCol="false" tIns="0" lIns="0" bIns="0" rIns="0"/>
            <a:lstStyle/>
            <a:p>
              <a:pPr algn="l">
                <a:lnSpc>
                  <a:spcPts val="7439"/>
                </a:lnSpc>
              </a:pPr>
              <a:r>
                <a:rPr lang="en-US" b="true" sz="3099">
                  <a:solidFill>
                    <a:srgbClr val="A08EF1"/>
                  </a:solidFill>
                  <a:latin typeface="Arial Bold"/>
                  <a:ea typeface="Arial Bold"/>
                  <a:cs typeface="Arial Bold"/>
                  <a:sym typeface="Arial Bold"/>
                </a:rPr>
                <a:t>CONCLUSIONES</a:t>
              </a:r>
            </a:p>
            <a:p>
              <a:pPr algn="l">
                <a:lnSpc>
                  <a:spcPts val="2999"/>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descr="A screenshot of a computer  Description automatically generated"/>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4" id="4"/>
          <p:cNvGrpSpPr/>
          <p:nvPr/>
        </p:nvGrpSpPr>
        <p:grpSpPr>
          <a:xfrm rot="0">
            <a:off x="1727729" y="1383794"/>
            <a:ext cx="9141957" cy="696975"/>
            <a:chOff x="0" y="0"/>
            <a:chExt cx="12189276" cy="929300"/>
          </a:xfrm>
        </p:grpSpPr>
        <p:sp>
          <p:nvSpPr>
            <p:cNvPr name="Freeform 5" id="5"/>
            <p:cNvSpPr/>
            <p:nvPr/>
          </p:nvSpPr>
          <p:spPr>
            <a:xfrm flipH="false" flipV="false" rot="0">
              <a:off x="0" y="0"/>
              <a:ext cx="12189276" cy="929300"/>
            </a:xfrm>
            <a:custGeom>
              <a:avLst/>
              <a:gdLst/>
              <a:ahLst/>
              <a:cxnLst/>
              <a:rect r="r" b="b" t="t" l="l"/>
              <a:pathLst>
                <a:path h="929300" w="12189276">
                  <a:moveTo>
                    <a:pt x="0" y="0"/>
                  </a:moveTo>
                  <a:lnTo>
                    <a:pt x="12189276" y="0"/>
                  </a:lnTo>
                  <a:lnTo>
                    <a:pt x="12189276" y="929300"/>
                  </a:lnTo>
                  <a:lnTo>
                    <a:pt x="0" y="929300"/>
                  </a:lnTo>
                  <a:close/>
                </a:path>
              </a:pathLst>
            </a:custGeom>
            <a:solidFill>
              <a:srgbClr val="000000">
                <a:alpha val="0"/>
              </a:srgbClr>
            </a:solidFill>
          </p:spPr>
        </p:sp>
        <p:sp>
          <p:nvSpPr>
            <p:cNvPr name="TextBox 6" id="6"/>
            <p:cNvSpPr txBox="true"/>
            <p:nvPr/>
          </p:nvSpPr>
          <p:spPr>
            <a:xfrm>
              <a:off x="0" y="-76200"/>
              <a:ext cx="12189276" cy="1005500"/>
            </a:xfrm>
            <a:prstGeom prst="rect">
              <a:avLst/>
            </a:prstGeom>
          </p:spPr>
          <p:txBody>
            <a:bodyPr anchor="t" rtlCol="false" tIns="0" lIns="0" bIns="0" rIns="0"/>
            <a:lstStyle/>
            <a:p>
              <a:pPr algn="l">
                <a:lnSpc>
                  <a:spcPts val="4559"/>
                </a:lnSpc>
              </a:pPr>
              <a:r>
                <a:rPr lang="en-US" b="true" sz="3799">
                  <a:solidFill>
                    <a:srgbClr val="A08EF1"/>
                  </a:solidFill>
                  <a:latin typeface="Arial Bold"/>
                  <a:ea typeface="Arial Bold"/>
                  <a:cs typeface="Arial Bold"/>
                  <a:sym typeface="Arial Bold"/>
                </a:rPr>
                <a:t>Planteamiento del problema</a:t>
              </a:r>
            </a:p>
          </p:txBody>
        </p:sp>
      </p:grpSp>
      <p:grpSp>
        <p:nvGrpSpPr>
          <p:cNvPr name="Group 7" id="7"/>
          <p:cNvGrpSpPr/>
          <p:nvPr/>
        </p:nvGrpSpPr>
        <p:grpSpPr>
          <a:xfrm rot="0">
            <a:off x="8145274" y="3225653"/>
            <a:ext cx="8848639" cy="4632868"/>
            <a:chOff x="0" y="0"/>
            <a:chExt cx="11798185" cy="6177157"/>
          </a:xfrm>
        </p:grpSpPr>
        <p:sp>
          <p:nvSpPr>
            <p:cNvPr name="Freeform 8" id="8"/>
            <p:cNvSpPr/>
            <p:nvPr/>
          </p:nvSpPr>
          <p:spPr>
            <a:xfrm flipH="false" flipV="false" rot="0">
              <a:off x="0" y="0"/>
              <a:ext cx="11798185" cy="6177157"/>
            </a:xfrm>
            <a:custGeom>
              <a:avLst/>
              <a:gdLst/>
              <a:ahLst/>
              <a:cxnLst/>
              <a:rect r="r" b="b" t="t" l="l"/>
              <a:pathLst>
                <a:path h="6177157" w="11798185">
                  <a:moveTo>
                    <a:pt x="0" y="0"/>
                  </a:moveTo>
                  <a:lnTo>
                    <a:pt x="11798185" y="0"/>
                  </a:lnTo>
                  <a:lnTo>
                    <a:pt x="11798185" y="6177157"/>
                  </a:lnTo>
                  <a:lnTo>
                    <a:pt x="0" y="6177157"/>
                  </a:lnTo>
                  <a:close/>
                </a:path>
              </a:pathLst>
            </a:custGeom>
            <a:solidFill>
              <a:srgbClr val="000000">
                <a:alpha val="0"/>
              </a:srgbClr>
            </a:solidFill>
          </p:spPr>
        </p:sp>
        <p:sp>
          <p:nvSpPr>
            <p:cNvPr name="TextBox 9" id="9"/>
            <p:cNvSpPr txBox="true"/>
            <p:nvPr/>
          </p:nvSpPr>
          <p:spPr>
            <a:xfrm>
              <a:off x="0" y="-428625"/>
              <a:ext cx="11798185" cy="6605782"/>
            </a:xfrm>
            <a:prstGeom prst="rect">
              <a:avLst/>
            </a:prstGeom>
          </p:spPr>
          <p:txBody>
            <a:bodyPr anchor="t" rtlCol="false" tIns="0" lIns="0" bIns="0" rIns="0"/>
            <a:lstStyle/>
            <a:p>
              <a:pPr algn="l">
                <a:lnSpc>
                  <a:spcPts val="7679"/>
                </a:lnSpc>
              </a:pPr>
              <a:r>
                <a:rPr lang="en-US" sz="3199">
                  <a:solidFill>
                    <a:srgbClr val="000000"/>
                  </a:solidFill>
                  <a:latin typeface="Arial"/>
                  <a:ea typeface="Arial"/>
                  <a:cs typeface="Arial"/>
                  <a:sym typeface="Arial"/>
                </a:rPr>
                <a:t>¿Existen patrones naturales de agrupación entre los programas de Educación para el Trabajo y el Desarrollo Humano (ETDH) en Colombia, basados en variables que permitan comprender su diversidad, calidad y distribución geográfica?</a:t>
              </a:r>
            </a:p>
          </p:txBody>
        </p:sp>
      </p:grpSp>
      <p:sp>
        <p:nvSpPr>
          <p:cNvPr name="Freeform 10" id="10"/>
          <p:cNvSpPr/>
          <p:nvPr/>
        </p:nvSpPr>
        <p:spPr>
          <a:xfrm flipH="false" flipV="false" rot="0">
            <a:off x="1306456" y="2652276"/>
            <a:ext cx="5449270" cy="5449270"/>
          </a:xfrm>
          <a:custGeom>
            <a:avLst/>
            <a:gdLst/>
            <a:ahLst/>
            <a:cxnLst/>
            <a:rect r="r" b="b" t="t" l="l"/>
            <a:pathLst>
              <a:path h="5449270" w="5449270">
                <a:moveTo>
                  <a:pt x="0" y="0"/>
                </a:moveTo>
                <a:lnTo>
                  <a:pt x="5449270" y="0"/>
                </a:lnTo>
                <a:lnTo>
                  <a:pt x="5449270" y="5449270"/>
                </a:lnTo>
                <a:lnTo>
                  <a:pt x="0" y="5449270"/>
                </a:lnTo>
                <a:lnTo>
                  <a:pt x="0" y="0"/>
                </a:lnTo>
                <a:close/>
              </a:path>
            </a:pathLst>
          </a:custGeom>
          <a:blipFill>
            <a:blip r:embed="rId4"/>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A screenshot of a computer  Description automatically generated"/>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571591" y="1927384"/>
            <a:ext cx="15144819" cy="2553313"/>
            <a:chOff x="0" y="0"/>
            <a:chExt cx="21045595" cy="3548143"/>
          </a:xfrm>
        </p:grpSpPr>
        <p:sp>
          <p:nvSpPr>
            <p:cNvPr name="Freeform 4" id="4"/>
            <p:cNvSpPr/>
            <p:nvPr/>
          </p:nvSpPr>
          <p:spPr>
            <a:xfrm flipH="false" flipV="false" rot="0">
              <a:off x="0" y="0"/>
              <a:ext cx="21045594" cy="3548144"/>
            </a:xfrm>
            <a:custGeom>
              <a:avLst/>
              <a:gdLst/>
              <a:ahLst/>
              <a:cxnLst/>
              <a:rect r="r" b="b" t="t" l="l"/>
              <a:pathLst>
                <a:path h="3548144" w="21045594">
                  <a:moveTo>
                    <a:pt x="0" y="0"/>
                  </a:moveTo>
                  <a:lnTo>
                    <a:pt x="21045594" y="0"/>
                  </a:lnTo>
                  <a:lnTo>
                    <a:pt x="21045594" y="3548144"/>
                  </a:lnTo>
                  <a:lnTo>
                    <a:pt x="0" y="3548144"/>
                  </a:lnTo>
                  <a:close/>
                </a:path>
              </a:pathLst>
            </a:custGeom>
            <a:solidFill>
              <a:srgbClr val="000000">
                <a:alpha val="0"/>
              </a:srgbClr>
            </a:solidFill>
            <a:ln cap="sq">
              <a:noFill/>
              <a:prstDash val="solid"/>
              <a:miter/>
            </a:ln>
          </p:spPr>
        </p:sp>
        <p:sp>
          <p:nvSpPr>
            <p:cNvPr name="TextBox 5" id="5"/>
            <p:cNvSpPr txBox="true"/>
            <p:nvPr/>
          </p:nvSpPr>
          <p:spPr>
            <a:xfrm>
              <a:off x="0" y="-9525"/>
              <a:ext cx="21045595" cy="3557668"/>
            </a:xfrm>
            <a:prstGeom prst="rect">
              <a:avLst/>
            </a:prstGeom>
          </p:spPr>
          <p:txBody>
            <a:bodyPr anchor="t" rtlCol="false" tIns="0" lIns="0" bIns="0" rIns="0"/>
            <a:lstStyle/>
            <a:p>
              <a:pPr algn="l" marL="0" indent="0" lvl="0">
                <a:lnSpc>
                  <a:spcPts val="3130"/>
                </a:lnSpc>
                <a:spcBef>
                  <a:spcPct val="0"/>
                </a:spcBef>
              </a:pPr>
            </a:p>
            <a:p>
              <a:pPr algn="l" marL="0" indent="0" lvl="0">
                <a:lnSpc>
                  <a:spcPts val="3130"/>
                </a:lnSpc>
                <a:spcBef>
                  <a:spcPct val="0"/>
                </a:spcBef>
              </a:pPr>
              <a:r>
                <a:rPr lang="en-US" sz="3099" strike="noStrike" u="none">
                  <a:solidFill>
                    <a:srgbClr val="000000"/>
                  </a:solidFill>
                  <a:latin typeface="Arial"/>
                  <a:ea typeface="Arial"/>
                  <a:cs typeface="Arial"/>
                  <a:sym typeface="Arial"/>
                </a:rPr>
                <a:t>Analizar la oferta de programas de Educación para el Trabajo y el Desarrollo Humano (ETDH) en Colombia, a partir de la identificación de patrones  comunes mediante técnicas de aprendizaje no supervisado, con el fin de entender la diversidad, calidad y distribución geográfica de estos programas.</a:t>
              </a:r>
            </a:p>
          </p:txBody>
        </p:sp>
      </p:grpSp>
      <p:grpSp>
        <p:nvGrpSpPr>
          <p:cNvPr name="Group 6" id="6"/>
          <p:cNvGrpSpPr/>
          <p:nvPr/>
        </p:nvGrpSpPr>
        <p:grpSpPr>
          <a:xfrm rot="0">
            <a:off x="3201282" y="5093471"/>
            <a:ext cx="14611112" cy="4164829"/>
            <a:chOff x="0" y="0"/>
            <a:chExt cx="19481482" cy="5553105"/>
          </a:xfrm>
        </p:grpSpPr>
        <p:sp>
          <p:nvSpPr>
            <p:cNvPr name="Freeform 7" id="7"/>
            <p:cNvSpPr/>
            <p:nvPr/>
          </p:nvSpPr>
          <p:spPr>
            <a:xfrm flipH="false" flipV="false" rot="0">
              <a:off x="0" y="0"/>
              <a:ext cx="19481482" cy="5553104"/>
            </a:xfrm>
            <a:custGeom>
              <a:avLst/>
              <a:gdLst/>
              <a:ahLst/>
              <a:cxnLst/>
              <a:rect r="r" b="b" t="t" l="l"/>
              <a:pathLst>
                <a:path h="5553104" w="19481482">
                  <a:moveTo>
                    <a:pt x="0" y="0"/>
                  </a:moveTo>
                  <a:lnTo>
                    <a:pt x="19481482" y="0"/>
                  </a:lnTo>
                  <a:lnTo>
                    <a:pt x="19481482" y="5553104"/>
                  </a:lnTo>
                  <a:lnTo>
                    <a:pt x="0" y="5553104"/>
                  </a:lnTo>
                  <a:close/>
                </a:path>
              </a:pathLst>
            </a:custGeom>
            <a:solidFill>
              <a:srgbClr val="000000">
                <a:alpha val="0"/>
              </a:srgbClr>
            </a:solidFill>
            <a:ln cap="sq">
              <a:noFill/>
              <a:prstDash val="solid"/>
              <a:miter/>
            </a:ln>
          </p:spPr>
        </p:sp>
        <p:sp>
          <p:nvSpPr>
            <p:cNvPr name="TextBox 8" id="8"/>
            <p:cNvSpPr txBox="true"/>
            <p:nvPr/>
          </p:nvSpPr>
          <p:spPr>
            <a:xfrm>
              <a:off x="0" y="-9525"/>
              <a:ext cx="19481482" cy="5562630"/>
            </a:xfrm>
            <a:prstGeom prst="rect">
              <a:avLst/>
            </a:prstGeom>
          </p:spPr>
          <p:txBody>
            <a:bodyPr anchor="t" rtlCol="false" tIns="0" lIns="0" bIns="0" rIns="0"/>
            <a:lstStyle/>
            <a:p>
              <a:pPr algn="l">
                <a:lnSpc>
                  <a:spcPts val="2626"/>
                </a:lnSpc>
              </a:pPr>
            </a:p>
            <a:p>
              <a:pPr algn="l" marL="561341" indent="-280670" lvl="1">
                <a:lnSpc>
                  <a:spcPts val="2626"/>
                </a:lnSpc>
                <a:buFont typeface="Arial"/>
                <a:buChar char="•"/>
              </a:pPr>
              <a:r>
                <a:rPr lang="en-US" sz="2600" strike="noStrike" u="none">
                  <a:solidFill>
                    <a:srgbClr val="000000"/>
                  </a:solidFill>
                  <a:latin typeface="Arial"/>
                  <a:ea typeface="Arial"/>
                  <a:cs typeface="Arial"/>
                  <a:sym typeface="Arial"/>
                </a:rPr>
                <a:t>Realizar una revisión exhaustiva de la literatura y bases de datos existentes sobre la oferta de programas de Educación para el Trabajo y el Desarrollo Humano (ETDH) en Colombia, para identificar variables  más relevantes para el estudio.</a:t>
              </a:r>
            </a:p>
            <a:p>
              <a:pPr algn="l">
                <a:lnSpc>
                  <a:spcPts val="2626"/>
                </a:lnSpc>
              </a:pPr>
            </a:p>
            <a:p>
              <a:pPr algn="l" marL="561341" indent="-280670" lvl="1">
                <a:lnSpc>
                  <a:spcPts val="2626"/>
                </a:lnSpc>
                <a:buFont typeface="Arial"/>
                <a:buChar char="•"/>
              </a:pPr>
              <a:r>
                <a:rPr lang="en-US" sz="2600" strike="noStrike" u="none">
                  <a:solidFill>
                    <a:srgbClr val="000000"/>
                  </a:solidFill>
                  <a:latin typeface="Arial"/>
                  <a:ea typeface="Arial"/>
                  <a:cs typeface="Arial"/>
                  <a:sym typeface="Arial"/>
                </a:rPr>
                <a:t>Analizar datos sobre la oferta de programas de Educación para el Trabajo y el Desarrollo Humano (ETDH) en Colombia, utilizando una metodología de aprendizaje no supervisado.</a:t>
              </a:r>
            </a:p>
            <a:p>
              <a:pPr algn="l">
                <a:lnSpc>
                  <a:spcPts val="2626"/>
                </a:lnSpc>
              </a:pPr>
            </a:p>
            <a:p>
              <a:pPr algn="l" marL="561341" indent="-280670" lvl="1">
                <a:lnSpc>
                  <a:spcPts val="2626"/>
                </a:lnSpc>
                <a:buFont typeface="Arial"/>
                <a:buChar char="•"/>
              </a:pPr>
              <a:r>
                <a:rPr lang="en-US" sz="2600" strike="noStrike" u="none">
                  <a:solidFill>
                    <a:srgbClr val="000000"/>
                  </a:solidFill>
                  <a:latin typeface="Arial"/>
                  <a:ea typeface="Arial"/>
                  <a:cs typeface="Arial"/>
                  <a:sym typeface="Arial"/>
                </a:rPr>
                <a:t> Identificar patrones de diversidad, calidad y distribución geográfica a través de un modelo de aprendizaje no supervisado.</a:t>
              </a:r>
            </a:p>
            <a:p>
              <a:pPr algn="l" marL="0" indent="0" lvl="0">
                <a:lnSpc>
                  <a:spcPts val="2626"/>
                </a:lnSpc>
                <a:spcBef>
                  <a:spcPct val="0"/>
                </a:spcBef>
              </a:pPr>
            </a:p>
            <a:p>
              <a:pPr algn="l" marL="0" indent="0" lvl="0">
                <a:lnSpc>
                  <a:spcPts val="2626"/>
                </a:lnSpc>
                <a:spcBef>
                  <a:spcPct val="0"/>
                </a:spcBef>
              </a:pPr>
            </a:p>
          </p:txBody>
        </p:sp>
      </p:grpSp>
      <p:grpSp>
        <p:nvGrpSpPr>
          <p:cNvPr name="Group 9" id="9"/>
          <p:cNvGrpSpPr/>
          <p:nvPr/>
        </p:nvGrpSpPr>
        <p:grpSpPr>
          <a:xfrm rot="0">
            <a:off x="1240311" y="1230408"/>
            <a:ext cx="9141957" cy="696975"/>
            <a:chOff x="0" y="0"/>
            <a:chExt cx="12189276" cy="929300"/>
          </a:xfrm>
        </p:grpSpPr>
        <p:sp>
          <p:nvSpPr>
            <p:cNvPr name="Freeform 10" id="10"/>
            <p:cNvSpPr/>
            <p:nvPr/>
          </p:nvSpPr>
          <p:spPr>
            <a:xfrm flipH="false" flipV="false" rot="0">
              <a:off x="0" y="0"/>
              <a:ext cx="12189276" cy="929300"/>
            </a:xfrm>
            <a:custGeom>
              <a:avLst/>
              <a:gdLst/>
              <a:ahLst/>
              <a:cxnLst/>
              <a:rect r="r" b="b" t="t" l="l"/>
              <a:pathLst>
                <a:path h="929300" w="12189276">
                  <a:moveTo>
                    <a:pt x="0" y="0"/>
                  </a:moveTo>
                  <a:lnTo>
                    <a:pt x="12189276" y="0"/>
                  </a:lnTo>
                  <a:lnTo>
                    <a:pt x="12189276" y="929300"/>
                  </a:lnTo>
                  <a:lnTo>
                    <a:pt x="0" y="929300"/>
                  </a:lnTo>
                  <a:close/>
                </a:path>
              </a:pathLst>
            </a:custGeom>
            <a:solidFill>
              <a:srgbClr val="000000">
                <a:alpha val="0"/>
              </a:srgbClr>
            </a:solidFill>
          </p:spPr>
        </p:sp>
        <p:sp>
          <p:nvSpPr>
            <p:cNvPr name="TextBox 11" id="11"/>
            <p:cNvSpPr txBox="true"/>
            <p:nvPr/>
          </p:nvSpPr>
          <p:spPr>
            <a:xfrm>
              <a:off x="0" y="-76200"/>
              <a:ext cx="12189276" cy="1005500"/>
            </a:xfrm>
            <a:prstGeom prst="rect">
              <a:avLst/>
            </a:prstGeom>
          </p:spPr>
          <p:txBody>
            <a:bodyPr anchor="t" rtlCol="false" tIns="0" lIns="0" bIns="0" rIns="0"/>
            <a:lstStyle/>
            <a:p>
              <a:pPr algn="l">
                <a:lnSpc>
                  <a:spcPts val="4559"/>
                </a:lnSpc>
              </a:pPr>
              <a:r>
                <a:rPr lang="en-US" b="true" sz="3799">
                  <a:solidFill>
                    <a:srgbClr val="A08EF1"/>
                  </a:solidFill>
                  <a:latin typeface="Arial Bold"/>
                  <a:ea typeface="Arial Bold"/>
                  <a:cs typeface="Arial Bold"/>
                  <a:sym typeface="Arial Bold"/>
                </a:rPr>
                <a:t>OBJETIVO GENERAL</a:t>
              </a:r>
            </a:p>
          </p:txBody>
        </p:sp>
      </p:grpSp>
      <p:grpSp>
        <p:nvGrpSpPr>
          <p:cNvPr name="Group 12" id="12"/>
          <p:cNvGrpSpPr/>
          <p:nvPr/>
        </p:nvGrpSpPr>
        <p:grpSpPr>
          <a:xfrm rot="0">
            <a:off x="1028700" y="4480696"/>
            <a:ext cx="9141957" cy="844550"/>
            <a:chOff x="0" y="0"/>
            <a:chExt cx="12189276" cy="1126067"/>
          </a:xfrm>
        </p:grpSpPr>
        <p:sp>
          <p:nvSpPr>
            <p:cNvPr name="Freeform 13" id="13"/>
            <p:cNvSpPr/>
            <p:nvPr/>
          </p:nvSpPr>
          <p:spPr>
            <a:xfrm flipH="false" flipV="false" rot="0">
              <a:off x="0" y="0"/>
              <a:ext cx="12189276" cy="1126067"/>
            </a:xfrm>
            <a:custGeom>
              <a:avLst/>
              <a:gdLst/>
              <a:ahLst/>
              <a:cxnLst/>
              <a:rect r="r" b="b" t="t" l="l"/>
              <a:pathLst>
                <a:path h="1126067" w="12189276">
                  <a:moveTo>
                    <a:pt x="0" y="0"/>
                  </a:moveTo>
                  <a:lnTo>
                    <a:pt x="12189276" y="0"/>
                  </a:lnTo>
                  <a:lnTo>
                    <a:pt x="12189276" y="1126067"/>
                  </a:lnTo>
                  <a:lnTo>
                    <a:pt x="0" y="1126067"/>
                  </a:lnTo>
                  <a:close/>
                </a:path>
              </a:pathLst>
            </a:custGeom>
            <a:solidFill>
              <a:srgbClr val="000000">
                <a:alpha val="0"/>
              </a:srgbClr>
            </a:solidFill>
          </p:spPr>
        </p:sp>
        <p:sp>
          <p:nvSpPr>
            <p:cNvPr name="TextBox 14" id="14"/>
            <p:cNvSpPr txBox="true"/>
            <p:nvPr/>
          </p:nvSpPr>
          <p:spPr>
            <a:xfrm>
              <a:off x="0" y="-57150"/>
              <a:ext cx="12189276" cy="1183217"/>
            </a:xfrm>
            <a:prstGeom prst="rect">
              <a:avLst/>
            </a:prstGeom>
          </p:spPr>
          <p:txBody>
            <a:bodyPr anchor="t" rtlCol="false" tIns="0" lIns="0" bIns="0" rIns="0"/>
            <a:lstStyle/>
            <a:p>
              <a:pPr algn="l">
                <a:lnSpc>
                  <a:spcPts val="3000"/>
                </a:lnSpc>
              </a:pPr>
              <a:r>
                <a:rPr lang="en-US" sz="2500" b="true">
                  <a:solidFill>
                    <a:srgbClr val="A08EF1"/>
                  </a:solidFill>
                  <a:latin typeface="Arial Bold"/>
                  <a:ea typeface="Arial Bold"/>
                  <a:cs typeface="Arial Bold"/>
                  <a:sym typeface="Arial Bold"/>
                </a:rPr>
                <a:t>OBJETIVOS ESPECÍFICOS</a:t>
              </a:r>
            </a:p>
            <a:p>
              <a:pPr algn="l">
                <a:lnSpc>
                  <a:spcPts val="3000"/>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A screenshot of a computer  Description automatically generated"/>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391548" y="1485359"/>
            <a:ext cx="9141957" cy="696975"/>
            <a:chOff x="0" y="0"/>
            <a:chExt cx="12189276" cy="929300"/>
          </a:xfrm>
        </p:grpSpPr>
        <p:sp>
          <p:nvSpPr>
            <p:cNvPr name="Freeform 4" id="4"/>
            <p:cNvSpPr/>
            <p:nvPr/>
          </p:nvSpPr>
          <p:spPr>
            <a:xfrm flipH="false" flipV="false" rot="0">
              <a:off x="0" y="0"/>
              <a:ext cx="12189276" cy="929300"/>
            </a:xfrm>
            <a:custGeom>
              <a:avLst/>
              <a:gdLst/>
              <a:ahLst/>
              <a:cxnLst/>
              <a:rect r="r" b="b" t="t" l="l"/>
              <a:pathLst>
                <a:path h="929300" w="12189276">
                  <a:moveTo>
                    <a:pt x="0" y="0"/>
                  </a:moveTo>
                  <a:lnTo>
                    <a:pt x="12189276" y="0"/>
                  </a:lnTo>
                  <a:lnTo>
                    <a:pt x="12189276" y="929300"/>
                  </a:lnTo>
                  <a:lnTo>
                    <a:pt x="0" y="929300"/>
                  </a:lnTo>
                  <a:close/>
                </a:path>
              </a:pathLst>
            </a:custGeom>
            <a:solidFill>
              <a:srgbClr val="000000">
                <a:alpha val="0"/>
              </a:srgbClr>
            </a:solidFill>
            <a:ln cap="sq">
              <a:noFill/>
              <a:prstDash val="solid"/>
              <a:miter/>
            </a:ln>
          </p:spPr>
        </p:sp>
        <p:sp>
          <p:nvSpPr>
            <p:cNvPr name="TextBox 5" id="5"/>
            <p:cNvSpPr txBox="true"/>
            <p:nvPr/>
          </p:nvSpPr>
          <p:spPr>
            <a:xfrm>
              <a:off x="0" y="-76200"/>
              <a:ext cx="12189276" cy="1005500"/>
            </a:xfrm>
            <a:prstGeom prst="rect">
              <a:avLst/>
            </a:prstGeom>
          </p:spPr>
          <p:txBody>
            <a:bodyPr anchor="t" rtlCol="false" tIns="0" lIns="0" bIns="0" rIns="0"/>
            <a:lstStyle/>
            <a:p>
              <a:pPr algn="l" marL="0" indent="0" lvl="0">
                <a:lnSpc>
                  <a:spcPts val="4559"/>
                </a:lnSpc>
                <a:spcBef>
                  <a:spcPct val="0"/>
                </a:spcBef>
              </a:pPr>
              <a:r>
                <a:rPr lang="en-US" b="true" sz="3799" strike="noStrike" u="none">
                  <a:solidFill>
                    <a:srgbClr val="A08EF1"/>
                  </a:solidFill>
                  <a:latin typeface="Arial Bold"/>
                  <a:ea typeface="Arial Bold"/>
                  <a:cs typeface="Arial Bold"/>
                  <a:sym typeface="Arial Bold"/>
                </a:rPr>
                <a:t>JUSTIFICACIÓN</a:t>
              </a:r>
            </a:p>
          </p:txBody>
        </p:sp>
      </p:grpSp>
      <p:grpSp>
        <p:nvGrpSpPr>
          <p:cNvPr name="Group 6" id="6"/>
          <p:cNvGrpSpPr/>
          <p:nvPr/>
        </p:nvGrpSpPr>
        <p:grpSpPr>
          <a:xfrm rot="0">
            <a:off x="5134361" y="2182334"/>
            <a:ext cx="12610877" cy="6419355"/>
            <a:chOff x="0" y="0"/>
            <a:chExt cx="16814502" cy="8559140"/>
          </a:xfrm>
        </p:grpSpPr>
        <p:sp>
          <p:nvSpPr>
            <p:cNvPr name="Freeform 7" id="7"/>
            <p:cNvSpPr/>
            <p:nvPr/>
          </p:nvSpPr>
          <p:spPr>
            <a:xfrm flipH="false" flipV="false" rot="0">
              <a:off x="0" y="0"/>
              <a:ext cx="16814501" cy="8559140"/>
            </a:xfrm>
            <a:custGeom>
              <a:avLst/>
              <a:gdLst/>
              <a:ahLst/>
              <a:cxnLst/>
              <a:rect r="r" b="b" t="t" l="l"/>
              <a:pathLst>
                <a:path h="8559140" w="16814501">
                  <a:moveTo>
                    <a:pt x="0" y="0"/>
                  </a:moveTo>
                  <a:lnTo>
                    <a:pt x="16814501" y="0"/>
                  </a:lnTo>
                  <a:lnTo>
                    <a:pt x="16814501" y="8559140"/>
                  </a:lnTo>
                  <a:lnTo>
                    <a:pt x="0" y="8559140"/>
                  </a:lnTo>
                  <a:close/>
                </a:path>
              </a:pathLst>
            </a:custGeom>
            <a:solidFill>
              <a:srgbClr val="000000">
                <a:alpha val="0"/>
              </a:srgbClr>
            </a:solidFill>
            <a:ln cap="sq">
              <a:noFill/>
              <a:prstDash val="solid"/>
              <a:miter/>
            </a:ln>
          </p:spPr>
        </p:sp>
        <p:sp>
          <p:nvSpPr>
            <p:cNvPr name="TextBox 8" id="8"/>
            <p:cNvSpPr txBox="true"/>
            <p:nvPr/>
          </p:nvSpPr>
          <p:spPr>
            <a:xfrm>
              <a:off x="0" y="-123825"/>
              <a:ext cx="16814502" cy="8682965"/>
            </a:xfrm>
            <a:prstGeom prst="rect">
              <a:avLst/>
            </a:prstGeom>
          </p:spPr>
          <p:txBody>
            <a:bodyPr anchor="t" rtlCol="false" tIns="0" lIns="0" bIns="0" rIns="0"/>
            <a:lstStyle/>
            <a:p>
              <a:pPr algn="l" marL="669288" indent="-334644" lvl="1">
                <a:lnSpc>
                  <a:spcPts val="4308"/>
                </a:lnSpc>
                <a:buFont typeface="Arial"/>
                <a:buChar char="•"/>
              </a:pPr>
              <a:r>
                <a:rPr lang="en-US" sz="3099" strike="noStrike" u="none">
                  <a:solidFill>
                    <a:srgbClr val="000000"/>
                  </a:solidFill>
                  <a:latin typeface="Arial"/>
                  <a:ea typeface="Arial"/>
                  <a:cs typeface="Arial"/>
                  <a:sym typeface="Arial"/>
                </a:rPr>
                <a:t>Este proyecto podría ayudar a comprender la oferta de programas de ETDH en Colombia mediante técnicas avanzadas de análisis de datos. </a:t>
              </a:r>
            </a:p>
            <a:p>
              <a:pPr algn="l">
                <a:lnSpc>
                  <a:spcPts val="3336"/>
                </a:lnSpc>
              </a:pPr>
            </a:p>
            <a:p>
              <a:pPr algn="l" marL="669288" indent="-334644" lvl="1">
                <a:lnSpc>
                  <a:spcPts val="4308"/>
                </a:lnSpc>
                <a:buFont typeface="Arial"/>
                <a:buChar char="•"/>
              </a:pPr>
              <a:r>
                <a:rPr lang="en-US" sz="3099" strike="noStrike" u="none">
                  <a:solidFill>
                    <a:srgbClr val="000000"/>
                  </a:solidFill>
                  <a:latin typeface="Arial"/>
                  <a:ea typeface="Arial"/>
                  <a:cs typeface="Arial"/>
                  <a:sym typeface="Arial"/>
                </a:rPr>
                <a:t>La identificación de patrones y tendencias puede contribuir a optimizar la diversidad,  la calidad y distribución geográfica de estos programas, facilitando la toma de decisiones alineadas con las necesidades del mercado laboral y el desarrollo humano. </a:t>
              </a:r>
            </a:p>
            <a:p>
              <a:pPr algn="l">
                <a:lnSpc>
                  <a:spcPts val="4308"/>
                </a:lnSpc>
              </a:pPr>
            </a:p>
            <a:p>
              <a:pPr algn="l" marL="669288" indent="-334644" lvl="1">
                <a:lnSpc>
                  <a:spcPts val="4308"/>
                </a:lnSpc>
                <a:buFont typeface="Arial"/>
                <a:buChar char="•"/>
              </a:pPr>
              <a:r>
                <a:rPr lang="en-US" sz="3099" strike="noStrike" u="none">
                  <a:solidFill>
                    <a:srgbClr val="000000"/>
                  </a:solidFill>
                  <a:latin typeface="Arial"/>
                  <a:ea typeface="Arial"/>
                  <a:cs typeface="Arial"/>
                  <a:sym typeface="Arial"/>
                </a:rPr>
                <a:t>Al basarse en datos del SIET, se garantiza la confiabilidad y actualidad de la información, reforzando la validez y aplicabilidad de los hallazgos.</a:t>
              </a:r>
            </a:p>
          </p:txBody>
        </p:sp>
      </p:grpSp>
      <p:sp>
        <p:nvSpPr>
          <p:cNvPr name="Freeform 9" id="9"/>
          <p:cNvSpPr/>
          <p:nvPr/>
        </p:nvSpPr>
        <p:spPr>
          <a:xfrm flipH="false" flipV="false" rot="0">
            <a:off x="586629" y="3108036"/>
            <a:ext cx="4339874" cy="4339874"/>
          </a:xfrm>
          <a:custGeom>
            <a:avLst/>
            <a:gdLst/>
            <a:ahLst/>
            <a:cxnLst/>
            <a:rect r="r" b="b" t="t" l="l"/>
            <a:pathLst>
              <a:path h="4339874" w="4339874">
                <a:moveTo>
                  <a:pt x="0" y="0"/>
                </a:moveTo>
                <a:lnTo>
                  <a:pt x="4339873" y="0"/>
                </a:lnTo>
                <a:lnTo>
                  <a:pt x="4339873" y="4339873"/>
                </a:lnTo>
                <a:lnTo>
                  <a:pt x="0" y="4339873"/>
                </a:lnTo>
                <a:lnTo>
                  <a:pt x="0" y="0"/>
                </a:lnTo>
                <a:close/>
              </a:path>
            </a:pathLst>
          </a:custGeom>
          <a:blipFill>
            <a:blip r:embed="rId3"/>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A screenshot of a computer  Description automatically generated"/>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660493" y="1575008"/>
            <a:ext cx="9141957" cy="869567"/>
            <a:chOff x="0" y="0"/>
            <a:chExt cx="12189276" cy="1159423"/>
          </a:xfrm>
        </p:grpSpPr>
        <p:sp>
          <p:nvSpPr>
            <p:cNvPr name="Freeform 4" id="4"/>
            <p:cNvSpPr/>
            <p:nvPr/>
          </p:nvSpPr>
          <p:spPr>
            <a:xfrm flipH="false" flipV="false" rot="0">
              <a:off x="0" y="0"/>
              <a:ext cx="12189276" cy="1159423"/>
            </a:xfrm>
            <a:custGeom>
              <a:avLst/>
              <a:gdLst/>
              <a:ahLst/>
              <a:cxnLst/>
              <a:rect r="r" b="b" t="t" l="l"/>
              <a:pathLst>
                <a:path h="1159423" w="12189276">
                  <a:moveTo>
                    <a:pt x="0" y="0"/>
                  </a:moveTo>
                  <a:lnTo>
                    <a:pt x="12189276" y="0"/>
                  </a:lnTo>
                  <a:lnTo>
                    <a:pt x="12189276" y="1159423"/>
                  </a:lnTo>
                  <a:lnTo>
                    <a:pt x="0" y="1159423"/>
                  </a:lnTo>
                  <a:close/>
                </a:path>
              </a:pathLst>
            </a:custGeom>
            <a:solidFill>
              <a:srgbClr val="000000">
                <a:alpha val="0"/>
              </a:srgbClr>
            </a:solidFill>
            <a:ln cap="sq">
              <a:noFill/>
              <a:prstDash val="solid"/>
              <a:miter/>
            </a:ln>
          </p:spPr>
        </p:sp>
        <p:sp>
          <p:nvSpPr>
            <p:cNvPr name="TextBox 5" id="5"/>
            <p:cNvSpPr txBox="true"/>
            <p:nvPr/>
          </p:nvSpPr>
          <p:spPr>
            <a:xfrm>
              <a:off x="0" y="-95250"/>
              <a:ext cx="12189276" cy="1254673"/>
            </a:xfrm>
            <a:prstGeom prst="rect">
              <a:avLst/>
            </a:prstGeom>
          </p:spPr>
          <p:txBody>
            <a:bodyPr anchor="t" rtlCol="false" tIns="0" lIns="0" bIns="0" rIns="0"/>
            <a:lstStyle/>
            <a:p>
              <a:pPr algn="l" marL="0" indent="0" lvl="0">
                <a:lnSpc>
                  <a:spcPts val="5639"/>
                </a:lnSpc>
                <a:spcBef>
                  <a:spcPct val="0"/>
                </a:spcBef>
              </a:pPr>
              <a:r>
                <a:rPr lang="en-US" b="true" sz="4699" strike="noStrike" u="none">
                  <a:solidFill>
                    <a:srgbClr val="A08EF1"/>
                  </a:solidFill>
                  <a:latin typeface="Arial Bold"/>
                  <a:ea typeface="Arial Bold"/>
                  <a:cs typeface="Arial Bold"/>
                  <a:sym typeface="Arial Bold"/>
                </a:rPr>
                <a:t>Alcance </a:t>
              </a:r>
            </a:p>
          </p:txBody>
        </p:sp>
      </p:grpSp>
      <p:grpSp>
        <p:nvGrpSpPr>
          <p:cNvPr name="Group 6" id="6"/>
          <p:cNvGrpSpPr/>
          <p:nvPr/>
        </p:nvGrpSpPr>
        <p:grpSpPr>
          <a:xfrm rot="0">
            <a:off x="6998705" y="2870404"/>
            <a:ext cx="10879650" cy="4017150"/>
            <a:chOff x="0" y="0"/>
            <a:chExt cx="14506200" cy="5356200"/>
          </a:xfrm>
        </p:grpSpPr>
        <p:sp>
          <p:nvSpPr>
            <p:cNvPr name="Freeform 7" id="7"/>
            <p:cNvSpPr/>
            <p:nvPr/>
          </p:nvSpPr>
          <p:spPr>
            <a:xfrm flipH="false" flipV="false" rot="0">
              <a:off x="0" y="0"/>
              <a:ext cx="14506200" cy="5356200"/>
            </a:xfrm>
            <a:custGeom>
              <a:avLst/>
              <a:gdLst/>
              <a:ahLst/>
              <a:cxnLst/>
              <a:rect r="r" b="b" t="t" l="l"/>
              <a:pathLst>
                <a:path h="5356200" w="14506200">
                  <a:moveTo>
                    <a:pt x="0" y="0"/>
                  </a:moveTo>
                  <a:lnTo>
                    <a:pt x="14506200" y="0"/>
                  </a:lnTo>
                  <a:lnTo>
                    <a:pt x="14506200" y="5356200"/>
                  </a:lnTo>
                  <a:lnTo>
                    <a:pt x="0" y="5356200"/>
                  </a:lnTo>
                  <a:close/>
                </a:path>
              </a:pathLst>
            </a:custGeom>
            <a:solidFill>
              <a:srgbClr val="000000">
                <a:alpha val="0"/>
              </a:srgbClr>
            </a:solidFill>
            <a:ln cap="sq">
              <a:noFill/>
              <a:prstDash val="solid"/>
              <a:miter/>
            </a:ln>
          </p:spPr>
        </p:sp>
        <p:sp>
          <p:nvSpPr>
            <p:cNvPr name="TextBox 8" id="8"/>
            <p:cNvSpPr txBox="true"/>
            <p:nvPr/>
          </p:nvSpPr>
          <p:spPr>
            <a:xfrm>
              <a:off x="0" y="-133350"/>
              <a:ext cx="14506200" cy="5489550"/>
            </a:xfrm>
            <a:prstGeom prst="rect">
              <a:avLst/>
            </a:prstGeom>
          </p:spPr>
          <p:txBody>
            <a:bodyPr anchor="t" rtlCol="false" tIns="0" lIns="0" bIns="0" rIns="0"/>
            <a:lstStyle/>
            <a:p>
              <a:pPr algn="l" marL="0" indent="0" lvl="0">
                <a:lnSpc>
                  <a:spcPts val="4725"/>
                </a:lnSpc>
                <a:spcBef>
                  <a:spcPct val="0"/>
                </a:spcBef>
              </a:pPr>
              <a:r>
                <a:rPr lang="en-US" sz="3399" strike="noStrike" u="none">
                  <a:solidFill>
                    <a:srgbClr val="000000"/>
                  </a:solidFill>
                  <a:latin typeface="Arial"/>
                  <a:ea typeface="Arial"/>
                  <a:cs typeface="Arial"/>
                  <a:sym typeface="Arial"/>
                </a:rPr>
                <a:t>El modelo de </a:t>
              </a:r>
              <a:r>
                <a:rPr lang="en-US" b="true" sz="3399" strike="noStrike" u="none">
                  <a:solidFill>
                    <a:srgbClr val="000000"/>
                  </a:solidFill>
                  <a:latin typeface="Arial Bold"/>
                  <a:ea typeface="Arial Bold"/>
                  <a:cs typeface="Arial Bold"/>
                  <a:sym typeface="Arial Bold"/>
                </a:rPr>
                <a:t>análisis</a:t>
              </a:r>
              <a:r>
                <a:rPr lang="en-US" sz="3399" strike="noStrike" u="none">
                  <a:solidFill>
                    <a:srgbClr val="000000"/>
                  </a:solidFill>
                  <a:latin typeface="Arial"/>
                  <a:ea typeface="Arial"/>
                  <a:cs typeface="Arial"/>
                  <a:sym typeface="Arial"/>
                </a:rPr>
                <a:t> propuesto tiene como objetivo explorar y comprender la oferta de programas de Educación para el Trabajo y el Desarrollo Humano (ETDH) en Colombia, utilizando técnicas de aprendizaje no supervisado para identificar patrones comunes y características relevantes. </a:t>
              </a:r>
            </a:p>
          </p:txBody>
        </p:sp>
      </p:grpSp>
      <p:sp>
        <p:nvSpPr>
          <p:cNvPr name="Freeform 9" id="9"/>
          <p:cNvSpPr/>
          <p:nvPr/>
        </p:nvSpPr>
        <p:spPr>
          <a:xfrm flipH="false" flipV="false" rot="0">
            <a:off x="564217" y="2372268"/>
            <a:ext cx="5667255" cy="5667255"/>
          </a:xfrm>
          <a:custGeom>
            <a:avLst/>
            <a:gdLst/>
            <a:ahLst/>
            <a:cxnLst/>
            <a:rect r="r" b="b" t="t" l="l"/>
            <a:pathLst>
              <a:path h="5667255" w="5667255">
                <a:moveTo>
                  <a:pt x="0" y="0"/>
                </a:moveTo>
                <a:lnTo>
                  <a:pt x="5667254" y="0"/>
                </a:lnTo>
                <a:lnTo>
                  <a:pt x="5667254" y="5667255"/>
                </a:lnTo>
                <a:lnTo>
                  <a:pt x="0" y="5667255"/>
                </a:lnTo>
                <a:lnTo>
                  <a:pt x="0" y="0"/>
                </a:lnTo>
                <a:close/>
              </a:path>
            </a:pathLst>
          </a:custGeom>
          <a:blipFill>
            <a:blip r:embed="rId3"/>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A screenshot of a computer  Description automatically generated"/>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2583817" y="2664689"/>
            <a:ext cx="15236440" cy="6630505"/>
            <a:chOff x="0" y="0"/>
            <a:chExt cx="22469483" cy="9778138"/>
          </a:xfrm>
        </p:grpSpPr>
        <p:sp>
          <p:nvSpPr>
            <p:cNvPr name="Freeform 4" id="4"/>
            <p:cNvSpPr/>
            <p:nvPr/>
          </p:nvSpPr>
          <p:spPr>
            <a:xfrm flipH="false" flipV="false" rot="0">
              <a:off x="0" y="0"/>
              <a:ext cx="22469483" cy="9778138"/>
            </a:xfrm>
            <a:custGeom>
              <a:avLst/>
              <a:gdLst/>
              <a:ahLst/>
              <a:cxnLst/>
              <a:rect r="r" b="b" t="t" l="l"/>
              <a:pathLst>
                <a:path h="9778138" w="22469483">
                  <a:moveTo>
                    <a:pt x="0" y="0"/>
                  </a:moveTo>
                  <a:lnTo>
                    <a:pt x="22469483" y="0"/>
                  </a:lnTo>
                  <a:lnTo>
                    <a:pt x="22469483" y="9778138"/>
                  </a:lnTo>
                  <a:lnTo>
                    <a:pt x="0" y="9778138"/>
                  </a:lnTo>
                  <a:close/>
                </a:path>
              </a:pathLst>
            </a:custGeom>
            <a:solidFill>
              <a:srgbClr val="000000">
                <a:alpha val="0"/>
              </a:srgbClr>
            </a:solidFill>
            <a:ln cap="sq">
              <a:noFill/>
              <a:prstDash val="solid"/>
              <a:miter/>
            </a:ln>
          </p:spPr>
        </p:sp>
        <p:sp>
          <p:nvSpPr>
            <p:cNvPr name="TextBox 5" id="5"/>
            <p:cNvSpPr txBox="true"/>
            <p:nvPr/>
          </p:nvSpPr>
          <p:spPr>
            <a:xfrm>
              <a:off x="0" y="-133350"/>
              <a:ext cx="22469483" cy="9911488"/>
            </a:xfrm>
            <a:prstGeom prst="rect">
              <a:avLst/>
            </a:prstGeom>
          </p:spPr>
          <p:txBody>
            <a:bodyPr anchor="t" rtlCol="false" tIns="0" lIns="0" bIns="0" rIns="0"/>
            <a:lstStyle/>
            <a:p>
              <a:pPr algn="l" marL="0" indent="0" lvl="0">
                <a:lnSpc>
                  <a:spcPts val="4725"/>
                </a:lnSpc>
                <a:spcBef>
                  <a:spcPct val="0"/>
                </a:spcBef>
              </a:pPr>
            </a:p>
            <a:p>
              <a:pPr algn="l" marL="0" indent="0" lvl="0">
                <a:lnSpc>
                  <a:spcPts val="4725"/>
                </a:lnSpc>
                <a:spcBef>
                  <a:spcPct val="0"/>
                </a:spcBef>
              </a:pPr>
            </a:p>
            <a:p>
              <a:pPr algn="l" marL="0" indent="0" lvl="0">
                <a:lnSpc>
                  <a:spcPts val="4725"/>
                </a:lnSpc>
                <a:spcBef>
                  <a:spcPct val="0"/>
                </a:spcBef>
              </a:pPr>
              <a:r>
                <a:rPr lang="en-US" sz="3399" strike="noStrike" u="none">
                  <a:solidFill>
                    <a:srgbClr val="000000"/>
                  </a:solidFill>
                  <a:latin typeface="Arial"/>
                  <a:ea typeface="Arial"/>
                  <a:cs typeface="Arial"/>
                  <a:sym typeface="Arial"/>
                </a:rPr>
                <a:t>La base de datos empleada para el análisis fue creada el 21 de septiembre de 2020 y constituye la principal fuente de información para el desarrollo del modelo. Esta base de datos, proporcionada por el Ministerio de Educación Nacional y actualizada por última vez el 14 de enero de 2025, asegura una visión representativa, actualizada y estructurada de la oferta de programas de Educación para el Trabajo y el Desarrollo Humano (ETDH) en Colombia.</a:t>
              </a:r>
            </a:p>
            <a:p>
              <a:pPr algn="l" marL="0" indent="0" lvl="0">
                <a:lnSpc>
                  <a:spcPts val="4725"/>
                </a:lnSpc>
                <a:spcBef>
                  <a:spcPct val="0"/>
                </a:spcBef>
              </a:pPr>
            </a:p>
            <a:p>
              <a:pPr algn="l" marL="0" indent="0" lvl="0">
                <a:lnSpc>
                  <a:spcPts val="4725"/>
                </a:lnSpc>
                <a:spcBef>
                  <a:spcPct val="0"/>
                </a:spcBef>
              </a:pPr>
            </a:p>
            <a:p>
              <a:pPr algn="l" marL="0" indent="0" lvl="0">
                <a:lnSpc>
                  <a:spcPts val="4725"/>
                </a:lnSpc>
                <a:spcBef>
                  <a:spcPct val="0"/>
                </a:spcBef>
              </a:pPr>
            </a:p>
          </p:txBody>
        </p:sp>
      </p:grpSp>
      <p:grpSp>
        <p:nvGrpSpPr>
          <p:cNvPr name="Group 6" id="6"/>
          <p:cNvGrpSpPr/>
          <p:nvPr/>
        </p:nvGrpSpPr>
        <p:grpSpPr>
          <a:xfrm rot="0">
            <a:off x="1413960" y="1597420"/>
            <a:ext cx="9141957" cy="869567"/>
            <a:chOff x="0" y="0"/>
            <a:chExt cx="12189276" cy="1159423"/>
          </a:xfrm>
        </p:grpSpPr>
        <p:sp>
          <p:nvSpPr>
            <p:cNvPr name="Freeform 7" id="7"/>
            <p:cNvSpPr/>
            <p:nvPr/>
          </p:nvSpPr>
          <p:spPr>
            <a:xfrm flipH="false" flipV="false" rot="0">
              <a:off x="0" y="0"/>
              <a:ext cx="12189276" cy="1159423"/>
            </a:xfrm>
            <a:custGeom>
              <a:avLst/>
              <a:gdLst/>
              <a:ahLst/>
              <a:cxnLst/>
              <a:rect r="r" b="b" t="t" l="l"/>
              <a:pathLst>
                <a:path h="1159423" w="12189276">
                  <a:moveTo>
                    <a:pt x="0" y="0"/>
                  </a:moveTo>
                  <a:lnTo>
                    <a:pt x="12189276" y="0"/>
                  </a:lnTo>
                  <a:lnTo>
                    <a:pt x="12189276" y="1159423"/>
                  </a:lnTo>
                  <a:lnTo>
                    <a:pt x="0" y="1159423"/>
                  </a:lnTo>
                  <a:close/>
                </a:path>
              </a:pathLst>
            </a:custGeom>
            <a:solidFill>
              <a:srgbClr val="000000">
                <a:alpha val="0"/>
              </a:srgbClr>
            </a:solidFill>
            <a:ln cap="sq">
              <a:noFill/>
              <a:prstDash val="solid"/>
              <a:miter/>
            </a:ln>
          </p:spPr>
        </p:sp>
        <p:sp>
          <p:nvSpPr>
            <p:cNvPr name="TextBox 8" id="8"/>
            <p:cNvSpPr txBox="true"/>
            <p:nvPr/>
          </p:nvSpPr>
          <p:spPr>
            <a:xfrm>
              <a:off x="0" y="-95250"/>
              <a:ext cx="12189276" cy="1254673"/>
            </a:xfrm>
            <a:prstGeom prst="rect">
              <a:avLst/>
            </a:prstGeom>
          </p:spPr>
          <p:txBody>
            <a:bodyPr anchor="t" rtlCol="false" tIns="0" lIns="0" bIns="0" rIns="0"/>
            <a:lstStyle/>
            <a:p>
              <a:pPr algn="l" marL="0" indent="0" lvl="0">
                <a:lnSpc>
                  <a:spcPts val="5639"/>
                </a:lnSpc>
                <a:spcBef>
                  <a:spcPct val="0"/>
                </a:spcBef>
              </a:pPr>
              <a:r>
                <a:rPr lang="en-US" b="true" sz="4699">
                  <a:solidFill>
                    <a:srgbClr val="A08EF1"/>
                  </a:solidFill>
                  <a:latin typeface="Arial Bold"/>
                  <a:ea typeface="Arial Bold"/>
                  <a:cs typeface="Arial Bold"/>
                  <a:sym typeface="Arial Bold"/>
                </a:rPr>
                <a:t>Metodología</a:t>
              </a:r>
              <a:r>
                <a:rPr lang="en-US" b="true" sz="4699" strike="noStrike" u="none">
                  <a:solidFill>
                    <a:srgbClr val="A08EF1"/>
                  </a:solidFill>
                  <a:latin typeface="Arial Bold"/>
                  <a:ea typeface="Arial Bold"/>
                  <a:cs typeface="Arial Bold"/>
                  <a:sym typeface="Arial Bold"/>
                </a:rPr>
                <a:t> </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A screenshot of a computer  Description automatically generated"/>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1454529"/>
            <a:ext cx="15773400" cy="1473073"/>
            <a:chOff x="0" y="0"/>
            <a:chExt cx="21031200" cy="1964097"/>
          </a:xfrm>
        </p:grpSpPr>
        <p:sp>
          <p:nvSpPr>
            <p:cNvPr name="Freeform 4" id="4"/>
            <p:cNvSpPr/>
            <p:nvPr/>
          </p:nvSpPr>
          <p:spPr>
            <a:xfrm flipH="false" flipV="false" rot="0">
              <a:off x="0" y="0"/>
              <a:ext cx="21031200" cy="1964097"/>
            </a:xfrm>
            <a:custGeom>
              <a:avLst/>
              <a:gdLst/>
              <a:ahLst/>
              <a:cxnLst/>
              <a:rect r="r" b="b" t="t" l="l"/>
              <a:pathLst>
                <a:path h="1964097" w="21031200">
                  <a:moveTo>
                    <a:pt x="0" y="0"/>
                  </a:moveTo>
                  <a:lnTo>
                    <a:pt x="21031200" y="0"/>
                  </a:lnTo>
                  <a:lnTo>
                    <a:pt x="21031200" y="1964097"/>
                  </a:lnTo>
                  <a:lnTo>
                    <a:pt x="0" y="1964097"/>
                  </a:lnTo>
                  <a:close/>
                </a:path>
              </a:pathLst>
            </a:custGeom>
            <a:solidFill>
              <a:srgbClr val="000000">
                <a:alpha val="0"/>
              </a:srgbClr>
            </a:solidFill>
            <a:ln cap="sq">
              <a:noFill/>
              <a:prstDash val="solid"/>
              <a:miter/>
            </a:ln>
          </p:spPr>
        </p:sp>
        <p:sp>
          <p:nvSpPr>
            <p:cNvPr name="TextBox 5" id="5"/>
            <p:cNvSpPr txBox="true"/>
            <p:nvPr/>
          </p:nvSpPr>
          <p:spPr>
            <a:xfrm>
              <a:off x="0" y="-85725"/>
              <a:ext cx="21031200" cy="2049822"/>
            </a:xfrm>
            <a:prstGeom prst="rect">
              <a:avLst/>
            </a:prstGeom>
          </p:spPr>
          <p:txBody>
            <a:bodyPr anchor="ctr" rtlCol="false" tIns="0" lIns="0" bIns="0" rIns="0"/>
            <a:lstStyle/>
            <a:p>
              <a:pPr algn="l" marL="0" indent="0" lvl="0">
                <a:lnSpc>
                  <a:spcPts val="5159"/>
                </a:lnSpc>
                <a:spcBef>
                  <a:spcPct val="0"/>
                </a:spcBef>
              </a:pPr>
              <a:r>
                <a:rPr lang="en-US" b="true" sz="4299" strike="noStrike" u="none">
                  <a:solidFill>
                    <a:srgbClr val="A08EF1"/>
                  </a:solidFill>
                  <a:latin typeface="Arial Bold"/>
                  <a:ea typeface="Arial Bold"/>
                  <a:cs typeface="Arial Bold"/>
                  <a:sym typeface="Arial Bold"/>
                </a:rPr>
                <a:t>Entendimiento de datos y descripción de las variables</a:t>
              </a:r>
            </a:p>
          </p:txBody>
        </p:sp>
      </p:grpSp>
      <p:grpSp>
        <p:nvGrpSpPr>
          <p:cNvPr name="Group 6" id="6"/>
          <p:cNvGrpSpPr/>
          <p:nvPr/>
        </p:nvGrpSpPr>
        <p:grpSpPr>
          <a:xfrm rot="0">
            <a:off x="8559149" y="2671201"/>
            <a:ext cx="9072197" cy="7894574"/>
            <a:chOff x="0" y="0"/>
            <a:chExt cx="12096262" cy="10526098"/>
          </a:xfrm>
        </p:grpSpPr>
        <p:sp>
          <p:nvSpPr>
            <p:cNvPr name="Freeform 7" id="7"/>
            <p:cNvSpPr/>
            <p:nvPr/>
          </p:nvSpPr>
          <p:spPr>
            <a:xfrm flipH="false" flipV="false" rot="0">
              <a:off x="0" y="0"/>
              <a:ext cx="12096262" cy="10526098"/>
            </a:xfrm>
            <a:custGeom>
              <a:avLst/>
              <a:gdLst/>
              <a:ahLst/>
              <a:cxnLst/>
              <a:rect r="r" b="b" t="t" l="l"/>
              <a:pathLst>
                <a:path h="10526098" w="12096262">
                  <a:moveTo>
                    <a:pt x="0" y="0"/>
                  </a:moveTo>
                  <a:lnTo>
                    <a:pt x="12096262" y="0"/>
                  </a:lnTo>
                  <a:lnTo>
                    <a:pt x="12096262" y="10526098"/>
                  </a:lnTo>
                  <a:lnTo>
                    <a:pt x="0" y="10526098"/>
                  </a:lnTo>
                  <a:close/>
                </a:path>
              </a:pathLst>
            </a:custGeom>
            <a:solidFill>
              <a:srgbClr val="000000">
                <a:alpha val="0"/>
              </a:srgbClr>
            </a:solidFill>
            <a:ln cap="sq">
              <a:noFill/>
              <a:prstDash val="solid"/>
              <a:miter/>
            </a:ln>
          </p:spPr>
        </p:sp>
        <p:sp>
          <p:nvSpPr>
            <p:cNvPr name="TextBox 8" id="8"/>
            <p:cNvSpPr txBox="true"/>
            <p:nvPr/>
          </p:nvSpPr>
          <p:spPr>
            <a:xfrm>
              <a:off x="0" y="-152400"/>
              <a:ext cx="12096262" cy="10678498"/>
            </a:xfrm>
            <a:prstGeom prst="rect">
              <a:avLst/>
            </a:prstGeom>
          </p:spPr>
          <p:txBody>
            <a:bodyPr anchor="t" rtlCol="false" tIns="0" lIns="0" bIns="0" rIns="0"/>
            <a:lstStyle/>
            <a:p>
              <a:pPr algn="l" marL="0" indent="0" lvl="0">
                <a:lnSpc>
                  <a:spcPts val="5698"/>
                </a:lnSpc>
                <a:spcBef>
                  <a:spcPct val="0"/>
                </a:spcBef>
              </a:pPr>
              <a:r>
                <a:rPr lang="en-US" sz="4099" strike="noStrike" u="none">
                  <a:solidFill>
                    <a:srgbClr val="000000"/>
                  </a:solidFill>
                  <a:latin typeface="Arial"/>
                  <a:ea typeface="Arial"/>
                  <a:cs typeface="Arial"/>
                  <a:sym typeface="Arial"/>
                </a:rPr>
                <a:t>La fase de Entendimiento de los Datos se enfoca en la selección de los datos, exploración y validación de la información necesaria para alimentar el modelo no supervisado. Basándonos en la descripción de la base de datos ETDH, se establecen las variables clave y variables irrelevantes las cuales se descartan.</a:t>
              </a:r>
            </a:p>
            <a:p>
              <a:pPr algn="l" marL="0" indent="0" lvl="0">
                <a:lnSpc>
                  <a:spcPts val="5698"/>
                </a:lnSpc>
                <a:spcBef>
                  <a:spcPct val="0"/>
                </a:spcBef>
              </a:pPr>
            </a:p>
            <a:p>
              <a:pPr algn="l" marL="0" indent="0" lvl="0">
                <a:lnSpc>
                  <a:spcPts val="5698"/>
                </a:lnSpc>
                <a:spcBef>
                  <a:spcPct val="0"/>
                </a:spcBef>
              </a:pPr>
            </a:p>
          </p:txBody>
        </p:sp>
      </p:grpSp>
      <p:sp>
        <p:nvSpPr>
          <p:cNvPr name="Freeform 9" id="9"/>
          <p:cNvSpPr/>
          <p:nvPr/>
        </p:nvSpPr>
        <p:spPr>
          <a:xfrm flipH="false" flipV="false" rot="0">
            <a:off x="1028700" y="2927602"/>
            <a:ext cx="6356958" cy="5594948"/>
          </a:xfrm>
          <a:custGeom>
            <a:avLst/>
            <a:gdLst/>
            <a:ahLst/>
            <a:cxnLst/>
            <a:rect r="r" b="b" t="t" l="l"/>
            <a:pathLst>
              <a:path h="5594948" w="6356958">
                <a:moveTo>
                  <a:pt x="0" y="0"/>
                </a:moveTo>
                <a:lnTo>
                  <a:pt x="6356958" y="0"/>
                </a:lnTo>
                <a:lnTo>
                  <a:pt x="6356958" y="5594948"/>
                </a:lnTo>
                <a:lnTo>
                  <a:pt x="0" y="5594948"/>
                </a:lnTo>
                <a:lnTo>
                  <a:pt x="0" y="0"/>
                </a:lnTo>
                <a:close/>
              </a:path>
            </a:pathLst>
          </a:custGeom>
          <a:blipFill>
            <a:blip r:embed="rId3"/>
            <a:stretch>
              <a:fillRect l="0" t="0" r="0" b="-13619"/>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A screenshot of a computer  Description automatically generated"/>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741132" y="1193850"/>
            <a:ext cx="16805739" cy="6581625"/>
          </a:xfrm>
          <a:custGeom>
            <a:avLst/>
            <a:gdLst/>
            <a:ahLst/>
            <a:cxnLst/>
            <a:rect r="r" b="b" t="t" l="l"/>
            <a:pathLst>
              <a:path h="6581625" w="16805739">
                <a:moveTo>
                  <a:pt x="0" y="0"/>
                </a:moveTo>
                <a:lnTo>
                  <a:pt x="16805739" y="0"/>
                </a:lnTo>
                <a:lnTo>
                  <a:pt x="16805739" y="6581625"/>
                </a:lnTo>
                <a:lnTo>
                  <a:pt x="0" y="6581625"/>
                </a:lnTo>
                <a:lnTo>
                  <a:pt x="0" y="0"/>
                </a:lnTo>
                <a:close/>
              </a:path>
            </a:pathLst>
          </a:custGeom>
          <a:blipFill>
            <a:blip r:embed="rId3"/>
            <a:stretch>
              <a:fillRect l="0" t="-586" r="0" b="-586"/>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DAGh1NjuZ9c</dc:identifier>
  <dcterms:modified xsi:type="dcterms:W3CDTF">2011-08-01T06:04:30Z</dcterms:modified>
  <cp:revision>1</cp:revision>
  <dc:title>Proyecto Final IA</dc:title>
</cp:coreProperties>
</file>